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76" r:id="rId5"/>
    <p:sldId id="275" r:id="rId6"/>
    <p:sldId id="279" r:id="rId7"/>
    <p:sldId id="259" r:id="rId8"/>
    <p:sldId id="273" r:id="rId9"/>
    <p:sldId id="262" r:id="rId10"/>
    <p:sldId id="268" r:id="rId11"/>
    <p:sldId id="269" r:id="rId12"/>
    <p:sldId id="263" r:id="rId13"/>
    <p:sldId id="271" r:id="rId14"/>
    <p:sldId id="264" r:id="rId15"/>
    <p:sldId id="272" r:id="rId16"/>
    <p:sldId id="280" r:id="rId17"/>
    <p:sldId id="281" r:id="rId18"/>
    <p:sldId id="28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2DEAA-8128-4D66-0C5E-ACE6E9F4B064}" v="13" dt="2025-04-21T10:10:37.829"/>
    <p1510:client id="{C0087AF5-2338-E747-ABBD-589B356C4637}" v="227" dt="2025-04-21T10:55:45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5"/>
    <p:restoredTop sz="78474"/>
  </p:normalViewPr>
  <p:slideViewPr>
    <p:cSldViewPr snapToGrid="0">
      <p:cViewPr>
        <p:scale>
          <a:sx n="170" d="100"/>
          <a:sy n="170" d="100"/>
        </p:scale>
        <p:origin x="144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mc:AlternateContent xmlns:mc="http://schemas.openxmlformats.org/markup-compatibility/2006">
      <mc:Choice xmlns:a14="http://schemas.microsoft.com/office/drawing/2010/main" Requires="a14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:r>
                <a:rPr lang="en-GB" sz="1800" b="0" i="0">
                  <a:latin typeface="Cambria Math" panose="02040503050406030204" pitchFamily="18" charset="0"/>
                </a:rPr>
                <a:t>𝑥_𝑘</a:t>
              </a:r>
              <a:endParaRPr lang="en-GB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:r>
                <a:rPr lang="en-GB" sz="1800" b="0" i="0">
                  <a:latin typeface="Cambria Math" panose="02040503050406030204" pitchFamily="18" charset="0"/>
                </a:rPr>
                <a:t>𝑥_𝑘</a:t>
              </a:r>
              <a:endParaRPr lang="en-GB" sz="1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1800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+1</m:t>
                      </m:r>
                    </m:sub>
                  </m:sSub>
                </m:oMath>
              </a14:m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Choice>
      <mc:Fallback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:r>
                <a:rPr lang="en-GB" sz="1800" b="0" i="0">
                  <a:latin typeface="Cambria Math" panose="02040503050406030204" pitchFamily="18" charset="0"/>
                </a:rPr>
                <a:t>𝑥_(𝑘+1)</a:t>
              </a:r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Fallback>
    </mc:AlternateConten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Solutions converge on an optimum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1800" dirty="0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10617158-7E49-4043-830B-EF272217CEC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DBD5D8-CCCC-9F41-B1E1-D887A2643C7F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8A87E7-CC5C-D540-B9EB-950A6682DA24}">
      <dgm:prSet phldrT="[Text]" custT="1"/>
      <dgm:spPr>
        <a:blipFill>
          <a:blip xmlns:r="http://schemas.openxmlformats.org/officeDocument/2006/relationships" r:embed="rId3"/>
          <a:stretch>
            <a:fillRect l="-1709" r="-4274" b="-1681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1800" dirty="0">
              <a:latin typeface="Calibri" panose="020F0502020204030204" pitchFamily="34" charset="0"/>
              <a:cs typeface="Calibri" panose="020F0502020204030204" pitchFamily="34" charset="0"/>
            </a:rPr>
            <a:t>Solutions converge on an optimum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1800" dirty="0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A465B-0D59-4344-BF89-B32F72B96BF3}">
      <dsp:nvSpPr>
        <dsp:cNvPr id="0" name=""/>
        <dsp:cNvSpPr/>
      </dsp:nvSpPr>
      <dsp:spPr>
        <a:xfrm>
          <a:off x="0" y="49589"/>
          <a:ext cx="1468087" cy="148987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Initial guess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18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42999" y="92588"/>
        <a:ext cx="1382089" cy="1403880"/>
      </dsp:txXfrm>
    </dsp:sp>
    <dsp:sp modelId="{A971F1BC-3B72-4C4C-A3ED-D8250268B17D}">
      <dsp:nvSpPr>
        <dsp:cNvPr id="0" name=""/>
        <dsp:cNvSpPr/>
      </dsp:nvSpPr>
      <dsp:spPr>
        <a:xfrm>
          <a:off x="1614895" y="612486"/>
          <a:ext cx="311234" cy="364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614895" y="685303"/>
        <a:ext cx="217864" cy="218451"/>
      </dsp:txXfrm>
    </dsp:sp>
    <dsp:sp modelId="{5B52559D-4021-814D-8574-06D6DAFB64BA}">
      <dsp:nvSpPr>
        <dsp:cNvPr id="0" name=""/>
        <dsp:cNvSpPr/>
      </dsp:nvSpPr>
      <dsp:spPr>
        <a:xfrm>
          <a:off x="2055321" y="49589"/>
          <a:ext cx="1468087" cy="1489878"/>
        </a:xfrm>
        <a:prstGeom prst="roundRect">
          <a:avLst>
            <a:gd name="adj" fmla="val 10000"/>
          </a:avLst>
        </a:prstGeom>
        <a:solidFill>
          <a:schemeClr val="accent2">
            <a:hueOff val="-176539"/>
            <a:satOff val="844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Calculate solution at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1800" b="0" i="1" kern="120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18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98320" y="92588"/>
        <a:ext cx="1382089" cy="1403880"/>
      </dsp:txXfrm>
    </dsp:sp>
    <dsp:sp modelId="{C79756C6-FA80-2947-B738-A2FD5EF0B07F}">
      <dsp:nvSpPr>
        <dsp:cNvPr id="0" name=""/>
        <dsp:cNvSpPr/>
      </dsp:nvSpPr>
      <dsp:spPr>
        <a:xfrm>
          <a:off x="3670217" y="612486"/>
          <a:ext cx="311234" cy="364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670217" y="685303"/>
        <a:ext cx="217864" cy="218451"/>
      </dsp:txXfrm>
    </dsp:sp>
    <dsp:sp modelId="{BA93754E-5762-4D47-941F-D642FFFF9481}">
      <dsp:nvSpPr>
        <dsp:cNvPr id="0" name=""/>
        <dsp:cNvSpPr/>
      </dsp:nvSpPr>
      <dsp:spPr>
        <a:xfrm>
          <a:off x="4110643" y="49589"/>
          <a:ext cx="1468087" cy="1489878"/>
        </a:xfrm>
        <a:prstGeom prst="roundRect">
          <a:avLst>
            <a:gd name="adj" fmla="val 10000"/>
          </a:avLst>
        </a:prstGeom>
        <a:solidFill>
          <a:schemeClr val="accent2">
            <a:hueOff val="-353078"/>
            <a:satOff val="1687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Choose a direction and distance</a:t>
          </a:r>
        </a:p>
      </dsp:txBody>
      <dsp:txXfrm>
        <a:off x="4153642" y="92588"/>
        <a:ext cx="1382089" cy="1403880"/>
      </dsp:txXfrm>
    </dsp:sp>
    <dsp:sp modelId="{54D7C067-54E3-1F4D-B0F4-BAA00C2FF8A7}">
      <dsp:nvSpPr>
        <dsp:cNvPr id="0" name=""/>
        <dsp:cNvSpPr/>
      </dsp:nvSpPr>
      <dsp:spPr>
        <a:xfrm>
          <a:off x="5725539" y="612486"/>
          <a:ext cx="311234" cy="364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725539" y="685303"/>
        <a:ext cx="217864" cy="218451"/>
      </dsp:txXfrm>
    </dsp:sp>
    <dsp:sp modelId="{BD7C1087-A99B-3B45-9912-FBDDA1569F8C}">
      <dsp:nvSpPr>
        <dsp:cNvPr id="0" name=""/>
        <dsp:cNvSpPr/>
      </dsp:nvSpPr>
      <dsp:spPr>
        <a:xfrm>
          <a:off x="6165965" y="49589"/>
          <a:ext cx="1468087" cy="1489878"/>
        </a:xfrm>
        <a:prstGeom prst="roundRect">
          <a:avLst>
            <a:gd name="adj" fmla="val 10000"/>
          </a:avLst>
        </a:prstGeom>
        <a:solidFill>
          <a:schemeClr val="accent2">
            <a:hueOff val="-529618"/>
            <a:satOff val="2531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Move to new iteration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18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b="0" i="1" kern="120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1800" b="0" i="1" kern="120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GB" sz="1800" b="0" i="1" kern="1200" smtClean="0">
                      <a:latin typeface="Cambria Math" panose="02040503050406030204" pitchFamily="18" charset="0"/>
                    </a:rPr>
                    <m:t>+1</m:t>
                  </m:r>
                </m:sub>
              </m:sSub>
            </m:oMath>
          </a14:m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 based on these values</a:t>
          </a:r>
        </a:p>
      </dsp:txBody>
      <dsp:txXfrm>
        <a:off x="6208964" y="92588"/>
        <a:ext cx="1382089" cy="1403880"/>
      </dsp:txXfrm>
    </dsp:sp>
    <dsp:sp modelId="{6B7BE651-EB3C-E047-A07E-5AE5C5B61F04}">
      <dsp:nvSpPr>
        <dsp:cNvPr id="0" name=""/>
        <dsp:cNvSpPr/>
      </dsp:nvSpPr>
      <dsp:spPr>
        <a:xfrm>
          <a:off x="7780861" y="612486"/>
          <a:ext cx="311234" cy="364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80861" y="685303"/>
        <a:ext cx="217864" cy="218451"/>
      </dsp:txXfrm>
    </dsp:sp>
    <dsp:sp modelId="{33D0CC9F-7B7A-2143-8A2E-52C141F54E3E}">
      <dsp:nvSpPr>
        <dsp:cNvPr id="0" name=""/>
        <dsp:cNvSpPr/>
      </dsp:nvSpPr>
      <dsp:spPr>
        <a:xfrm>
          <a:off x="8221287" y="49589"/>
          <a:ext cx="1468087" cy="1489878"/>
        </a:xfrm>
        <a:prstGeom prst="roundRect">
          <a:avLst>
            <a:gd name="adj" fmla="val 10000"/>
          </a:avLst>
        </a:prstGeom>
        <a:solidFill>
          <a:schemeClr val="accent2">
            <a:hueOff val="-706157"/>
            <a:satOff val="3374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sp:txBody>
      <dsp:txXfrm>
        <a:off x="8264286" y="92588"/>
        <a:ext cx="1382089" cy="1403880"/>
      </dsp:txXfrm>
    </dsp:sp>
    <dsp:sp modelId="{C31FB013-2F19-EC40-8861-1A19987F714E}">
      <dsp:nvSpPr>
        <dsp:cNvPr id="0" name=""/>
        <dsp:cNvSpPr/>
      </dsp:nvSpPr>
      <dsp:spPr>
        <a:xfrm>
          <a:off x="9836182" y="612486"/>
          <a:ext cx="311234" cy="3640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836182" y="685303"/>
        <a:ext cx="217864" cy="218451"/>
      </dsp:txXfrm>
    </dsp:sp>
    <dsp:sp modelId="{27B6DC24-4A3C-1041-B2F6-5CE53016C3B4}">
      <dsp:nvSpPr>
        <dsp:cNvPr id="0" name=""/>
        <dsp:cNvSpPr/>
      </dsp:nvSpPr>
      <dsp:spPr>
        <a:xfrm>
          <a:off x="10276609" y="49589"/>
          <a:ext cx="1468087" cy="1489878"/>
        </a:xfrm>
        <a:prstGeom prst="roundRect">
          <a:avLst>
            <a:gd name="adj" fmla="val 1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latin typeface="Calibri" panose="020F0502020204030204" pitchFamily="34" charset="0"/>
              <a:cs typeface="Calibri" panose="020F0502020204030204" pitchFamily="34" charset="0"/>
            </a:rPr>
            <a:t>Solutions converge on an optimum</a:t>
          </a:r>
        </a:p>
      </dsp:txBody>
      <dsp:txXfrm>
        <a:off x="10319608" y="92588"/>
        <a:ext cx="1382089" cy="1403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97E7-1CE5-2148-93DE-52D3E6D1C5D9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3D9D2-03F7-8D40-90C0-5EE4F0268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3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morning.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1E35-6458-F06B-D25E-6BADF318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F9BD-61CD-FA11-2536-E49705751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BF04-ED33-E144-71E3-5656B2AD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energy concentration -&gt; greatest total GFP yield</a:t>
            </a:r>
          </a:p>
          <a:p>
            <a:endParaRPr lang="en-US" dirty="0"/>
          </a:p>
          <a:p>
            <a:r>
              <a:rPr lang="en-US" dirty="0"/>
              <a:t>Higher DNA concentration -&gt; </a:t>
            </a:r>
            <a:r>
              <a:rPr lang="en-US" b="1" dirty="0"/>
              <a:t>more energy channeled into transcription than translation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Nelder</a:t>
            </a:r>
            <a:r>
              <a:rPr lang="en-US" dirty="0"/>
              <a:t>-Mead algorithm struggled for </a:t>
            </a:r>
            <a:r>
              <a:rPr lang="en-US" b="1" dirty="0"/>
              <a:t>one dimensional problems </a:t>
            </a:r>
          </a:p>
          <a:p>
            <a:endParaRPr lang="en-US" dirty="0"/>
          </a:p>
          <a:p>
            <a:r>
              <a:rPr lang="en-US" dirty="0"/>
              <a:t>Algorithm can only move along </a:t>
            </a:r>
            <a:r>
              <a:rPr lang="en-US" b="1" dirty="0"/>
              <a:t>a single straight line </a:t>
            </a:r>
            <a:r>
              <a:rPr lang="en-US" dirty="0"/>
              <a:t>in search of improved solutions</a:t>
            </a:r>
          </a:p>
          <a:p>
            <a:endParaRPr lang="en-US" dirty="0"/>
          </a:p>
          <a:p>
            <a:r>
              <a:rPr lang="en-US" dirty="0"/>
              <a:t>All the other algorithms we tried performed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D277-484B-97F4-BE7A-A7A5E0E43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A435-29C6-2176-6DB1-C21057C7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E984B-4184-2A21-442F-292197CED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C9681-C797-3759-AB1F-35B9474DE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dilution intervals -&gt; failed to fully consume energy and mRNA before dilution</a:t>
            </a:r>
          </a:p>
          <a:p>
            <a:endParaRPr lang="en-US" dirty="0"/>
          </a:p>
          <a:p>
            <a:r>
              <a:rPr lang="en-US" dirty="0"/>
              <a:t>Long dilution intervals -&gt; leave </a:t>
            </a:r>
            <a:r>
              <a:rPr lang="en-US" b="1" dirty="0"/>
              <a:t>DNA in the system for longer </a:t>
            </a:r>
            <a:r>
              <a:rPr lang="en-US" dirty="0"/>
              <a:t>after the washout phase -&gt; but </a:t>
            </a:r>
            <a:r>
              <a:rPr lang="en-US" b="1" dirty="0"/>
              <a:t>periods of complete energy depletion</a:t>
            </a:r>
          </a:p>
          <a:p>
            <a:endParaRPr lang="en-US" dirty="0"/>
          </a:p>
          <a:p>
            <a:r>
              <a:rPr lang="en-US" dirty="0"/>
              <a:t>Gradient-based optimization algorithms -&gt; fail -&gt; </a:t>
            </a:r>
            <a:r>
              <a:rPr lang="en-US" b="1" dirty="0"/>
              <a:t>discrete </a:t>
            </a:r>
            <a:r>
              <a:rPr lang="en-US" dirty="0"/>
              <a:t>nature of the dilution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361A-C817-39BF-7DD3-F425C3427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BC80-A6A4-2FAF-04C4-9870AFC7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6E835-E4B0-F623-63D2-7798E4F2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6D708-5410-246C-560C-D9316D251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peak GFP – change energy, DNA and dilution interval</a:t>
            </a:r>
          </a:p>
          <a:p>
            <a:endParaRPr lang="en-US" dirty="0"/>
          </a:p>
          <a:p>
            <a:r>
              <a:rPr lang="en-US" dirty="0"/>
              <a:t>Feed </a:t>
            </a:r>
            <a:r>
              <a:rPr lang="en-US" b="1" dirty="0"/>
              <a:t>peak mature Gm value </a:t>
            </a:r>
            <a:r>
              <a:rPr lang="en-US" dirty="0"/>
              <a:t>back into the optimization algorithms.</a:t>
            </a:r>
          </a:p>
          <a:p>
            <a:endParaRPr lang="en-US" dirty="0"/>
          </a:p>
          <a:p>
            <a:r>
              <a:rPr lang="en-US" dirty="0"/>
              <a:t>Diagnostic tools -&gt; intense </a:t>
            </a:r>
            <a:r>
              <a:rPr lang="en-US" b="1" dirty="0"/>
              <a:t>signal to be detected above background noise</a:t>
            </a:r>
          </a:p>
          <a:p>
            <a:endParaRPr lang="en-US" b="1" dirty="0"/>
          </a:p>
          <a:p>
            <a:r>
              <a:rPr lang="en-US" dirty="0"/>
              <a:t>High-throughput screening applications – </a:t>
            </a:r>
            <a:r>
              <a:rPr lang="en-US" b="1" dirty="0"/>
              <a:t>clear outputs </a:t>
            </a:r>
            <a:r>
              <a:rPr lang="en-US" dirty="0"/>
              <a:t>that can be easily detected.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45CA-6180-1741-A486-84268419A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118B-A4FA-C71C-3213-1DC8F113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17016-6905-7CB3-A26B-EE4F13D19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36ED-C88A-9FF3-6D74-66ABFB3C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energy concentration -&gt; higher peak GFP concentration.</a:t>
            </a:r>
          </a:p>
          <a:p>
            <a:endParaRPr lang="en-US" dirty="0"/>
          </a:p>
          <a:p>
            <a:r>
              <a:rPr lang="en-US" dirty="0"/>
              <a:t>Optimum DNA -&gt; slightly lower</a:t>
            </a:r>
          </a:p>
          <a:p>
            <a:endParaRPr lang="en-US" dirty="0"/>
          </a:p>
          <a:p>
            <a:r>
              <a:rPr lang="en-US" dirty="0"/>
              <a:t>Longer dilution interval – all energy and RNA can be used in the first few cycles – sharp initial increase before steady-state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DE25-937C-E17F-E565-39025F400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4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9F03-EEBE-B5C6-37CD-C79DD512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CEED7-B835-C354-F721-23EE00539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27EB4-97DE-1F4A-4A0E-664543325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b="1" dirty="0"/>
              <a:t>time taken to reach steady state </a:t>
            </a:r>
          </a:p>
          <a:p>
            <a:endParaRPr lang="en-US" dirty="0"/>
          </a:p>
          <a:p>
            <a:r>
              <a:rPr lang="en-US" dirty="0"/>
              <a:t>Maximize the </a:t>
            </a:r>
            <a:r>
              <a:rPr lang="en-US" b="1" dirty="0"/>
              <a:t>GFP concentration at steady state</a:t>
            </a:r>
          </a:p>
          <a:p>
            <a:endParaRPr lang="en-US" dirty="0"/>
          </a:p>
          <a:p>
            <a:r>
              <a:rPr lang="en-US" dirty="0"/>
              <a:t>Calculate </a:t>
            </a:r>
            <a:r>
              <a:rPr lang="en-US" b="1" dirty="0"/>
              <a:t>maximum concentration change </a:t>
            </a:r>
            <a:r>
              <a:rPr lang="en-US" dirty="0"/>
              <a:t>between each dilution cycle</a:t>
            </a:r>
          </a:p>
          <a:p>
            <a:endParaRPr lang="en-US" dirty="0"/>
          </a:p>
          <a:p>
            <a:r>
              <a:rPr lang="en-US" dirty="0"/>
              <a:t>Concentration change </a:t>
            </a:r>
            <a:r>
              <a:rPr lang="en-US" b="1" dirty="0"/>
              <a:t>less than 1%</a:t>
            </a:r>
            <a:r>
              <a:rPr lang="en-US" dirty="0"/>
              <a:t> -&gt; steady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E052-CECF-4326-2C0E-4320D10A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4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38D3-55B9-3828-C906-29B0BE71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4E1FB-47F8-A8B0-EEEC-926A1F6C0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65B95-98B9-E056-3505-7702E9525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24EA3-27C8-632A-D122-E45AAC251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6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B02D-18AD-50A9-E431-704B092D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DD80E-7F8D-8112-507F-6F3F2F07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16549-9C69-A345-11C3-8CFE4569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7C938-2DD5-0AF1-2A20-1B48FE7D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2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2AF3-9606-7DDA-4890-32128BA2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CE21F-7C2B-332D-FD8C-9950F7E98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23D6B-49B3-B6A7-4312-77CE88729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5F89-C0BD-3A20-FEAD-FB22EC90E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87AF-5B8C-2E29-8E35-530A0174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4F4DA-7F61-E091-5A13-23176B0CD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3200F-3348-DA02-9EEE-30A2B6B3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1B73F-98AB-D252-DC93-E6C87CAD3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6443-A5A7-7A63-C776-641219AA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0EB14-1794-FC19-CFDD-2342FB93E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5441-966C-CE71-BBC7-EA6B63088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forward:</a:t>
            </a:r>
          </a:p>
          <a:p>
            <a:endParaRPr lang="en-US" dirty="0"/>
          </a:p>
          <a:p>
            <a:r>
              <a:rPr lang="en-US" dirty="0"/>
              <a:t>Test these findings in a </a:t>
            </a:r>
            <a:r>
              <a:rPr lang="en-US" b="1" dirty="0"/>
              <a:t>real system</a:t>
            </a:r>
          </a:p>
          <a:p>
            <a:endParaRPr lang="en-US" dirty="0"/>
          </a:p>
          <a:p>
            <a:r>
              <a:rPr lang="en-US" dirty="0"/>
              <a:t>Observe changing volumes – not just fixed at 20µM</a:t>
            </a:r>
          </a:p>
          <a:p>
            <a:endParaRPr lang="en-US" dirty="0"/>
          </a:p>
          <a:p>
            <a:r>
              <a:rPr lang="en-US" dirty="0"/>
              <a:t>Continue to improve our understanding of in vitro TX-TL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36CD-424B-D82F-A21A-FEBEDA44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of biotechnology – </a:t>
            </a:r>
            <a:r>
              <a:rPr lang="en-US" b="1" dirty="0"/>
              <a:t>synthetic cell</a:t>
            </a:r>
          </a:p>
          <a:p>
            <a:endParaRPr lang="en-US" dirty="0"/>
          </a:p>
          <a:p>
            <a:r>
              <a:rPr lang="en-US" dirty="0"/>
              <a:t>Biochemical reactions that occur </a:t>
            </a:r>
            <a:r>
              <a:rPr lang="en-US" b="1" dirty="0"/>
              <a:t>independently</a:t>
            </a:r>
            <a:r>
              <a:rPr lang="en-US" dirty="0"/>
              <a:t> of living cells</a:t>
            </a:r>
          </a:p>
          <a:p>
            <a:endParaRPr lang="en-US" dirty="0"/>
          </a:p>
          <a:p>
            <a:r>
              <a:rPr lang="en-US" dirty="0"/>
              <a:t>Understanding </a:t>
            </a:r>
            <a:r>
              <a:rPr lang="en-US" b="1" dirty="0"/>
              <a:t>transcription and translation </a:t>
            </a:r>
            <a:r>
              <a:rPr lang="en-US" dirty="0"/>
              <a:t>– </a:t>
            </a:r>
            <a:r>
              <a:rPr lang="en-US" i="1" dirty="0"/>
              <a:t>in vitro</a:t>
            </a:r>
          </a:p>
          <a:p>
            <a:endParaRPr lang="en-US" i="1" dirty="0"/>
          </a:p>
          <a:p>
            <a:r>
              <a:rPr lang="en-US" dirty="0"/>
              <a:t>CFPS allows </a:t>
            </a:r>
            <a:r>
              <a:rPr lang="en-US" b="1" dirty="0"/>
              <a:t>modular construction </a:t>
            </a:r>
            <a:r>
              <a:rPr lang="en-US" dirty="0"/>
              <a:t>of cellular components</a:t>
            </a:r>
          </a:p>
          <a:p>
            <a:endParaRPr lang="en-US" dirty="0"/>
          </a:p>
          <a:p>
            <a:r>
              <a:rPr lang="en-US" dirty="0"/>
              <a:t>Wide variety of </a:t>
            </a:r>
            <a:r>
              <a:rPr lang="en-US" b="1" dirty="0"/>
              <a:t>biological products </a:t>
            </a:r>
            <a:r>
              <a:rPr lang="en-US" dirty="0"/>
              <a:t>– therapeutic proteins, biosensors</a:t>
            </a:r>
          </a:p>
          <a:p>
            <a:endParaRPr lang="en-US" dirty="0"/>
          </a:p>
          <a:p>
            <a:r>
              <a:rPr lang="en-US" b="1" dirty="0"/>
              <a:t>No cell viability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Energy, DNA and ribosomes </a:t>
            </a:r>
            <a:r>
              <a:rPr lang="en-US" dirty="0"/>
              <a:t>are input into the system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DNA -&gt; RNA -&gt; GFP -&gt; mature fluorescent protein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system is diluted with fresh energy, DNA and ribosomes at </a:t>
            </a:r>
            <a:r>
              <a:rPr lang="en-US" b="1" dirty="0"/>
              <a:t>discrete intervals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An equal volume is removed at each dilution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3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12A1-09E0-5210-874E-84E73753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CBFD0-A605-1954-B419-1FDFE8104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FED82-E61C-F0C2-C3A9-E80BDF2D3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production from a </a:t>
            </a:r>
            <a:r>
              <a:rPr lang="en-US" dirty="0" err="1"/>
              <a:t>microchemostat</a:t>
            </a:r>
            <a:r>
              <a:rPr lang="en-US" dirty="0"/>
              <a:t> experiment</a:t>
            </a:r>
          </a:p>
          <a:p>
            <a:endParaRPr lang="en-US" dirty="0"/>
          </a:p>
          <a:p>
            <a:r>
              <a:rPr lang="en-US" b="1" dirty="0"/>
              <a:t>Washout phase </a:t>
            </a:r>
            <a:r>
              <a:rPr lang="en-US" dirty="0"/>
              <a:t>at 9 hours – DNA is no longer added to each dilution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8F09-4ADB-70B6-F78B-F4F87AB80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9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Engineers optimize building materials for a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1E29B-0384-2358-2189-91FDE563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F688-5022-C910-3A7F-95E5E41C6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25A60-2797-D230-50DA-AE4AC39D9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Total GFP yield </a:t>
            </a:r>
            <a:r>
              <a:rPr lang="en-US" dirty="0"/>
              <a:t>– changing DNA, energy and dilution interval</a:t>
            </a:r>
          </a:p>
          <a:p>
            <a:endParaRPr lang="en-US" dirty="0"/>
          </a:p>
          <a:p>
            <a:r>
              <a:rPr lang="en-US" dirty="0"/>
              <a:t>Feed the </a:t>
            </a:r>
            <a:r>
              <a:rPr lang="en-US" b="1" dirty="0"/>
              <a:t>integral of the Gm curve </a:t>
            </a:r>
            <a:r>
              <a:rPr lang="en-US" dirty="0"/>
              <a:t>back into the algorithms</a:t>
            </a:r>
          </a:p>
          <a:p>
            <a:endParaRPr lang="en-US" dirty="0"/>
          </a:p>
          <a:p>
            <a:r>
              <a:rPr lang="en-US" dirty="0"/>
              <a:t>Improving </a:t>
            </a:r>
            <a:r>
              <a:rPr lang="en-US" b="1" dirty="0"/>
              <a:t>bioreactor configuration </a:t>
            </a:r>
            <a:r>
              <a:rPr lang="en-US" dirty="0"/>
              <a:t>and </a:t>
            </a:r>
            <a:r>
              <a:rPr lang="en-US" b="1" dirty="0"/>
              <a:t>maximizing resource efficiency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2DAFA-F104-6A3A-AF93-934CB7247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3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Optimization algorithms differ – method they use to move between points.</a:t>
            </a:r>
          </a:p>
          <a:p>
            <a:endParaRPr lang="en-US" dirty="0"/>
          </a:p>
          <a:p>
            <a:r>
              <a:rPr lang="en-US" dirty="0"/>
              <a:t>Gradient-based algorithms – </a:t>
            </a:r>
            <a:r>
              <a:rPr lang="en-US" b="1" dirty="0"/>
              <a:t>derivatives </a:t>
            </a:r>
            <a:r>
              <a:rPr lang="en-US" dirty="0"/>
              <a:t>of the objective function </a:t>
            </a:r>
          </a:p>
          <a:p>
            <a:endParaRPr lang="en-US" dirty="0"/>
          </a:p>
          <a:p>
            <a:r>
              <a:rPr lang="en-US" dirty="0"/>
              <a:t>Inform the </a:t>
            </a:r>
            <a:r>
              <a:rPr lang="en-US" b="1" dirty="0"/>
              <a:t>step length </a:t>
            </a:r>
            <a:r>
              <a:rPr lang="en-US" dirty="0"/>
              <a:t>(alpha) and </a:t>
            </a:r>
            <a:r>
              <a:rPr lang="en-US" b="1" dirty="0"/>
              <a:t>direction </a:t>
            </a:r>
            <a:r>
              <a:rPr lang="en-US" dirty="0"/>
              <a:t>(pk)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3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descent – moves in </a:t>
            </a:r>
            <a:r>
              <a:rPr lang="en-US" b="1" dirty="0"/>
              <a:t>opposite direction of the gradient </a:t>
            </a:r>
            <a:r>
              <a:rPr lang="en-US" dirty="0"/>
              <a:t>to go to the next iteration</a:t>
            </a:r>
          </a:p>
          <a:p>
            <a:endParaRPr lang="en-US" dirty="0"/>
          </a:p>
          <a:p>
            <a:r>
              <a:rPr lang="en-GB" dirty="0"/>
              <a:t>LBFGS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– constructs a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model function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around each iterate – simulate the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second derivative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 – curvature of the function</a:t>
            </a:r>
          </a:p>
          <a:p>
            <a:endParaRPr lang="en-GB" b="0" i="0" u="none" strike="noStrike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Speed of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21A9-3B4C-91F0-4681-59093E2B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E37F6-7F9A-BD6D-56FB-20705D57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16D22-A997-C535-0EA4-580ECA1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Total GFP yield </a:t>
            </a:r>
            <a:r>
              <a:rPr lang="en-US" dirty="0"/>
              <a:t>– changing DNA, energy and dilution interval</a:t>
            </a:r>
          </a:p>
          <a:p>
            <a:endParaRPr lang="en-US" dirty="0"/>
          </a:p>
          <a:p>
            <a:r>
              <a:rPr lang="en-US" dirty="0"/>
              <a:t>Feed the </a:t>
            </a:r>
            <a:r>
              <a:rPr lang="en-US" b="1" dirty="0"/>
              <a:t>integral of the Gm curve </a:t>
            </a:r>
            <a:r>
              <a:rPr lang="en-US" dirty="0"/>
              <a:t>back into the algorithms</a:t>
            </a:r>
          </a:p>
          <a:p>
            <a:endParaRPr lang="en-US" dirty="0"/>
          </a:p>
          <a:p>
            <a:r>
              <a:rPr lang="en-US" dirty="0"/>
              <a:t>Improving </a:t>
            </a:r>
            <a:r>
              <a:rPr lang="en-US" b="1" dirty="0"/>
              <a:t>bioreactor configuration </a:t>
            </a:r>
            <a:r>
              <a:rPr lang="en-US" dirty="0"/>
              <a:t>and </a:t>
            </a:r>
            <a:r>
              <a:rPr lang="en-US" b="1" dirty="0"/>
              <a:t>maximizing resource efficiency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671A5-D31C-A6BD-D406-BAA7F47F5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3B95-D7A6-CA6C-6FBE-E3C3E077C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55590-02CA-4AB9-E9A5-C873F1F7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365C-3D2A-3023-A363-ABB920F4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234D-47E6-8FD3-6215-ABE5E905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63EF-5F20-CF31-C7B1-4C488159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EBF-08A1-66A1-E870-20D1D835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DFD94-D373-FC44-AE0A-D35723E3E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EFD5-CAD6-B114-C2A2-F62DC06B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EA45A-EBF2-3B9F-B481-DC76AEE3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312E-EBAB-8CE4-AC24-B3593DD1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8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EA24-D2A0-13F3-C54F-26CD14DB6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8D61-3578-0EC1-E8C3-9E9EEF73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A5793-667D-23A2-CE3D-2AF7E704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BD84-6AC3-23EB-4C75-CA5299B5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6578-2C80-23D0-ABE7-7DA07D25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A50-D6EC-5EA0-0317-91575CFB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2F0B-A394-00BC-710E-46DE4208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4458-530C-02C8-CF0A-9FD97D15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890B4-2F66-CE5F-B531-6902B14A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2A6E-9A92-AABB-08F8-88DF574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6BB1-2375-0C84-96E2-CF3B7691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D004F-22D7-3449-CF1F-6BA88CA1D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4BEA1-7B7B-0AA5-30D0-F959AB0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D8FE7-7A5E-CCB5-3100-AB27DD68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DB22-E18A-5053-4F60-E15CB8B7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E117-394D-AD37-05AA-C9A82F8D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56F1-992B-4089-BE81-3DCF11054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E2CAF-13AC-DDB0-4DCE-6E1BFB06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E14F-1675-5D5A-0A27-0947262E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67B9B-3053-AB12-9559-A92D8A7F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6F5C-7EB7-9A5B-E1FF-49DD169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3AEB-405E-D9A7-A11F-25AA7286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7F6F-97AB-39F4-CC64-1384D3AF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D5CBB-7EC7-612A-929A-AFC03397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3E74-0178-F02F-2DA0-5F563D5E1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6A18-B781-580B-5230-3A2563719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29007-8483-4D90-5075-95BE3067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9BD84-773A-51A3-0687-4BA567C8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70ACF-8571-4AA4-33FB-CC81DEB0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60A9-8E2B-9EF1-954E-267DCA11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C5DF-71C6-2C9E-15BF-F1169A6A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B7993-071D-3A48-AA3B-DCE0B0A1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EBE6E-A02C-059D-87F6-B454659D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0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C1B84-31A5-3338-D48E-EB0E4709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7C9CF-8D33-2131-2DFD-A42F9599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8A88A-17B7-F23C-D897-7BEB77DD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5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86F3-948A-FFF3-A830-43845C29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6824-7A1B-A9A4-4DBB-22865D2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A8A7A-4F1B-7EDA-AEE8-7DF3A839C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16A34-F8C2-9859-1694-8EFBC8DA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D4307-350D-5F86-BCBC-A5DEBE2C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EF3F8-E72E-3CC3-5EA8-E1B49621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A59-9469-D1F2-D892-3A3642DE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BCC42-E6E5-4496-32CB-08D164466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04638-A0B5-E93F-92D0-79C3A7863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5836A-4112-D02B-92FC-3CC471C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DF1F1-681B-E10A-F0F3-492DCEE8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B2437-96EA-985C-DAFE-6FB1F59A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A1D25-A2F7-0342-E984-DC02A632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71C24-2541-1DA1-53D2-7B1FD60E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66EF-1137-937A-9DC2-954F336F6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E3CD5-59F0-C142-8593-D531ED157782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4C62-5962-7D1F-36F2-3A1E01582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3B16F-AC05-6455-F98A-0A1CDD7E6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customXml" Target="../ink/ink28.xml"/><Relationship Id="rId3" Type="http://schemas.openxmlformats.org/officeDocument/2006/relationships/customXml" Target="../ink/ink21.xml"/><Relationship Id="rId7" Type="http://schemas.openxmlformats.org/officeDocument/2006/relationships/customXml" Target="../ink/ink22.xml"/><Relationship Id="rId12" Type="http://schemas.openxmlformats.org/officeDocument/2006/relationships/customXml" Target="../ink/ink27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26.xml"/><Relationship Id="rId15" Type="http://schemas.openxmlformats.org/officeDocument/2006/relationships/customXml" Target="../ink/ink30.xml"/><Relationship Id="rId10" Type="http://schemas.openxmlformats.org/officeDocument/2006/relationships/customXml" Target="../ink/ink25.xml"/><Relationship Id="rId9" Type="http://schemas.openxmlformats.org/officeDocument/2006/relationships/customXml" Target="../ink/ink24.xml"/><Relationship Id="rId14" Type="http://schemas.openxmlformats.org/officeDocument/2006/relationships/customXml" Target="../ink/ink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customXml" Target="../ink/ink34.xml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customXml" Target="../ink/ink38.xml"/><Relationship Id="rId5" Type="http://schemas.openxmlformats.org/officeDocument/2006/relationships/customXml" Target="../ink/ink32.xml"/><Relationship Id="rId15" Type="http://schemas.openxmlformats.org/officeDocument/2006/relationships/image" Target="../media/image30.png"/><Relationship Id="rId10" Type="http://schemas.openxmlformats.org/officeDocument/2006/relationships/customXml" Target="../ink/ink37.xml"/><Relationship Id="rId4" Type="http://schemas.openxmlformats.org/officeDocument/2006/relationships/image" Target="../media/image28.png"/><Relationship Id="rId9" Type="http://schemas.openxmlformats.org/officeDocument/2006/relationships/customXml" Target="../ink/ink36.xml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image" Target="../media/image14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24" Type="http://schemas.openxmlformats.org/officeDocument/2006/relationships/image" Target="../media/image17.png"/><Relationship Id="rId15" Type="http://schemas.openxmlformats.org/officeDocument/2006/relationships/customXml" Target="../ink/ink10.xml"/><Relationship Id="rId23" Type="http://schemas.openxmlformats.org/officeDocument/2006/relationships/image" Target="../media/image16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3" Type="http://schemas.openxmlformats.org/officeDocument/2006/relationships/customXml" Target="../ink/ink11.xml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6.xml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1C44A-95CB-A4AF-62CF-C4781E22D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0" y="2201369"/>
            <a:ext cx="10909640" cy="1687814"/>
          </a:xfrm>
        </p:spPr>
        <p:txBody>
          <a:bodyPr anchor="b">
            <a:normAutofit fontScale="90000"/>
          </a:bodyPr>
          <a:lstStyle/>
          <a:p>
            <a:r>
              <a:rPr lang="en-GB" sz="56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</a:t>
            </a:r>
            <a:r>
              <a:rPr lang="en-GB" sz="5600" b="1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ebrating</a:t>
            </a:r>
            <a:r>
              <a:rPr lang="en-GB" sz="56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Efficiency: Optimization Algorithms Meet Biological Systems</a:t>
            </a:r>
            <a:endParaRPr lang="en-US" sz="5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74616-69A8-FCB2-F1F3-869C5D371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0" y="4525504"/>
            <a:ext cx="10909643" cy="1966807"/>
          </a:xfrm>
        </p:spPr>
        <p:txBody>
          <a:bodyPr anchor="t">
            <a:normAutofit/>
          </a:bodyPr>
          <a:lstStyle/>
          <a:p>
            <a:r>
              <a:rPr lang="en-US" sz="2600" b="1" dirty="0"/>
              <a:t>Malachy McEvoy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r>
              <a:rPr lang="en-US" sz="1900" dirty="0"/>
              <a:t>Supervision by Dr. Andrea Weisse &amp;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163B81BF-5072-34BA-D345-A78B348A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0" b="20597"/>
          <a:stretch/>
        </p:blipFill>
        <p:spPr>
          <a:xfrm>
            <a:off x="3012797" y="178231"/>
            <a:ext cx="6161807" cy="1749487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0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47F4-7F6B-06F2-D063-36D11E78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2A5-F819-3B90-4A3D-F5A42DA0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9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DNA and energy for maximum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7124E5-5FFE-AAE6-016E-AEA59F3BA83A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E4C08A-8C3C-D6DA-BA16-F24E0C86FB1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85E37E-98D4-4160-D634-577FB17FB80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3E369-B8CD-AC24-0DCA-B3DA041E2168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6B59A4-2FD2-5FA8-0F1B-36449FDA5E41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4892DC-4CAE-5E10-398D-90F033D8443D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0259A3-9571-4BA4-6129-C9FC15EE06CE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11B4F4-C0AD-5CFF-52EF-46BB8372B7F7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B135A1-EB3B-FF3F-7C27-120A77D989AC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406415-9721-294C-FE99-FF6A1B5F159E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D648D33-E28A-409D-24B7-457815EE89EB}"/>
              </a:ext>
            </a:extLst>
          </p:cNvPr>
          <p:cNvGrpSpPr/>
          <p:nvPr/>
        </p:nvGrpSpPr>
        <p:grpSpPr>
          <a:xfrm>
            <a:off x="15498" y="1629540"/>
            <a:ext cx="5539479" cy="4401518"/>
            <a:chOff x="320561" y="1342822"/>
            <a:chExt cx="5539479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ED6B4C-57B5-5DC3-8EEA-F6F6C169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4435" b="5744"/>
            <a:stretch/>
          </p:blipFill>
          <p:spPr>
            <a:xfrm>
              <a:off x="728420" y="1856483"/>
              <a:ext cx="5131620" cy="33741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7C733A-B73B-913C-4931-A25C13164CD0}"/>
                </a:ext>
              </a:extLst>
            </p:cNvPr>
            <p:cNvSpPr txBox="1"/>
            <p:nvPr/>
          </p:nvSpPr>
          <p:spPr>
            <a:xfrm>
              <a:off x="658678" y="1487150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total GFP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7D4DBB-4643-E1F9-C893-B6C5A79D6CA3}"/>
                </a:ext>
              </a:extLst>
            </p:cNvPr>
            <p:cNvSpPr txBox="1"/>
            <p:nvPr/>
          </p:nvSpPr>
          <p:spPr>
            <a:xfrm rot="16200000">
              <a:off x="-1680143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53674A-6BCC-5408-5520-F4C7404D2C17}"/>
                </a:ext>
              </a:extLst>
            </p:cNvPr>
            <p:cNvSpPr txBox="1"/>
            <p:nvPr/>
          </p:nvSpPr>
          <p:spPr>
            <a:xfrm>
              <a:off x="1093471" y="517079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E304BB-BD87-729B-7E14-A670368427B1}"/>
              </a:ext>
            </a:extLst>
          </p:cNvPr>
          <p:cNvGrpSpPr/>
          <p:nvPr/>
        </p:nvGrpSpPr>
        <p:grpSpPr>
          <a:xfrm>
            <a:off x="6397851" y="1629540"/>
            <a:ext cx="5528459" cy="4401518"/>
            <a:chOff x="6173275" y="1342822"/>
            <a:chExt cx="5528459" cy="44015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A73723-BF8C-EE75-80BF-F5876837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3387" b="5744"/>
            <a:stretch/>
          </p:blipFill>
          <p:spPr>
            <a:xfrm>
              <a:off x="6513858" y="1856482"/>
              <a:ext cx="5187876" cy="337419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C685-E967-FF45-2460-EBDCA57648F2}"/>
                </a:ext>
              </a:extLst>
            </p:cNvPr>
            <p:cNvSpPr txBox="1"/>
            <p:nvPr/>
          </p:nvSpPr>
          <p:spPr>
            <a:xfrm>
              <a:off x="6500372" y="1461739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total GFP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4B2CE9-4992-6CCA-FA78-F2F524943EAF}"/>
                </a:ext>
              </a:extLst>
            </p:cNvPr>
            <p:cNvSpPr txBox="1"/>
            <p:nvPr/>
          </p:nvSpPr>
          <p:spPr>
            <a:xfrm>
              <a:off x="6907037" y="517653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C96A69-C890-C35F-C2D3-AB6F24D492B3}"/>
                </a:ext>
              </a:extLst>
            </p:cNvPr>
            <p:cNvSpPr txBox="1"/>
            <p:nvPr/>
          </p:nvSpPr>
          <p:spPr>
            <a:xfrm rot="16200000">
              <a:off x="4172571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E742A-87EC-494B-3DAC-146AE91BECF8}"/>
              </a:ext>
            </a:extLst>
          </p:cNvPr>
          <p:cNvCxnSpPr/>
          <p:nvPr/>
        </p:nvCxnSpPr>
        <p:spPr>
          <a:xfrm flipH="1" flipV="1">
            <a:off x="3029919" y="2456481"/>
            <a:ext cx="883403" cy="97251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E279-2B67-30EB-48AF-0758C84D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9A89-FC13-9943-4B44-16885AB9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75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dilution interval for maximum total yield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90F5F05-1665-FC17-7C7F-E1257934637B}"/>
              </a:ext>
            </a:extLst>
          </p:cNvPr>
          <p:cNvGrpSpPr/>
          <p:nvPr/>
        </p:nvGrpSpPr>
        <p:grpSpPr>
          <a:xfrm>
            <a:off x="235209" y="1383726"/>
            <a:ext cx="5240858" cy="4401518"/>
            <a:chOff x="707907" y="1329375"/>
            <a:chExt cx="5240858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1784CE-1833-38B5-4CD1-178335D8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3765" b="5839"/>
            <a:stretch/>
          </p:blipFill>
          <p:spPr>
            <a:xfrm>
              <a:off x="1030636" y="1991581"/>
              <a:ext cx="4918129" cy="32081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CF7749-088B-A48E-0B5D-CC0C74191853}"/>
                </a:ext>
              </a:extLst>
            </p:cNvPr>
            <p:cNvSpPr txBox="1"/>
            <p:nvPr/>
          </p:nvSpPr>
          <p:spPr>
            <a:xfrm>
              <a:off x="1030636" y="1541394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on total GFP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EE287B-5150-6A84-1FDC-4E56362BC81E}"/>
                </a:ext>
              </a:extLst>
            </p:cNvPr>
            <p:cNvSpPr txBox="1"/>
            <p:nvPr/>
          </p:nvSpPr>
          <p:spPr>
            <a:xfrm>
              <a:off x="1030636" y="5116551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(minutes)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49DB73-06FE-193D-FE91-B0AB1E55C058}"/>
                </a:ext>
              </a:extLst>
            </p:cNvPr>
            <p:cNvSpPr txBox="1"/>
            <p:nvPr/>
          </p:nvSpPr>
          <p:spPr>
            <a:xfrm rot="16200000">
              <a:off x="-1292797" y="3330079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Total GFP Produced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46625C-6081-FE41-D895-B9C9E4196F9C}"/>
              </a:ext>
            </a:extLst>
          </p:cNvPr>
          <p:cNvGrpSpPr/>
          <p:nvPr/>
        </p:nvGrpSpPr>
        <p:grpSpPr>
          <a:xfrm>
            <a:off x="6541118" y="1103805"/>
            <a:ext cx="5650882" cy="4722707"/>
            <a:chOff x="6541118" y="1341339"/>
            <a:chExt cx="5650882" cy="47227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98E1E-7AC8-77E5-9C26-D5185F3694DC}"/>
                </a:ext>
              </a:extLst>
            </p:cNvPr>
            <p:cNvSpPr txBox="1"/>
            <p:nvPr/>
          </p:nvSpPr>
          <p:spPr>
            <a:xfrm>
              <a:off x="7809548" y="1341339"/>
              <a:ext cx="3682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over time at different dilution intervals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A2B43-5387-737C-FB26-C3C39844E294}"/>
                </a:ext>
              </a:extLst>
            </p:cNvPr>
            <p:cNvSpPr txBox="1"/>
            <p:nvPr/>
          </p:nvSpPr>
          <p:spPr>
            <a:xfrm rot="16200000">
              <a:off x="4540414" y="362196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595384-1DF9-7028-1821-E4C28EBC8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2908" r="49810" b="5260"/>
            <a:stretch/>
          </p:blipFill>
          <p:spPr>
            <a:xfrm>
              <a:off x="6941228" y="1985245"/>
              <a:ext cx="4551066" cy="37456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06A4F1-7022-77C9-C020-A5A236D9BF1C}"/>
                </a:ext>
              </a:extLst>
            </p:cNvPr>
            <p:cNvSpPr txBox="1"/>
            <p:nvPr/>
          </p:nvSpPr>
          <p:spPr>
            <a:xfrm>
              <a:off x="7288651" y="5663936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2F177D0-DF48-A957-8EC3-BAEB4BD3DD6C}"/>
              </a:ext>
            </a:extLst>
          </p:cNvPr>
          <p:cNvSpPr txBox="1">
            <a:spLocks/>
          </p:cNvSpPr>
          <p:nvPr/>
        </p:nvSpPr>
        <p:spPr>
          <a:xfrm>
            <a:off x="838200" y="5862255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Gradient-based algorithms struggled due to the discrete nature of the dilution interval</a:t>
            </a:r>
          </a:p>
        </p:txBody>
      </p:sp>
    </p:spTree>
    <p:extLst>
      <p:ext uri="{BB962C8B-B14F-4D97-AF65-F5344CB8AC3E}">
        <p14:creationId xmlns:p14="http://schemas.microsoft.com/office/powerpoint/2010/main" val="303593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B689-3D0D-CBFE-EF07-86E4266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2535F6A2-898B-02B9-034E-B829AA1BFB07}"/>
              </a:ext>
            </a:extLst>
          </p:cNvPr>
          <p:cNvSpPr/>
          <p:nvPr/>
        </p:nvSpPr>
        <p:spPr>
          <a:xfrm>
            <a:off x="7059478" y="1693188"/>
            <a:ext cx="4969790" cy="406589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Improving signal-to-noise-ratio for diagnostic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Detection of biomarkers and pathogens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Measurable signals for high-throughput screening applications.</a:t>
            </a:r>
            <a:endParaRPr lang="el-G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1B30A6-6ECB-ED45-2484-9E4EDCAAB048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peak GFP concentration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DE3021-F07A-5662-DB17-F07658199BFE}"/>
              </a:ext>
            </a:extLst>
          </p:cNvPr>
          <p:cNvGrpSpPr/>
          <p:nvPr/>
        </p:nvGrpSpPr>
        <p:grpSpPr>
          <a:xfrm>
            <a:off x="162732" y="1633928"/>
            <a:ext cx="6765009" cy="4432451"/>
            <a:chOff x="90187" y="1460194"/>
            <a:chExt cx="5403273" cy="341270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B144C5-4E64-D2D2-CFFA-6AF5DB3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299"/>
            <a:stretch/>
          </p:blipFill>
          <p:spPr>
            <a:xfrm>
              <a:off x="90187" y="1460194"/>
              <a:ext cx="5403273" cy="341270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/>
                <p:nvPr/>
              </p:nvSpPr>
              <p:spPr>
                <a:xfrm>
                  <a:off x="1790055" y="2567066"/>
                  <a:ext cx="1495497" cy="4649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l-GR" sz="2400" b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0055" y="2567066"/>
                  <a:ext cx="1495497" cy="46490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81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886B8-356E-087F-3EA6-6E214D19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3BA233-B451-2E8B-2EB5-2A8173E0148D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peak GFP concentration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FE0B6-D6E3-EFD3-2DC3-F7BE655258FB}"/>
              </a:ext>
            </a:extLst>
          </p:cNvPr>
          <p:cNvGrpSpPr/>
          <p:nvPr/>
        </p:nvGrpSpPr>
        <p:grpSpPr>
          <a:xfrm>
            <a:off x="6374494" y="1476981"/>
            <a:ext cx="5000959" cy="5022715"/>
            <a:chOff x="6352841" y="1193347"/>
            <a:chExt cx="5000959" cy="5022715"/>
          </a:xfrm>
        </p:grpSpPr>
        <p:pic>
          <p:nvPicPr>
            <p:cNvPr id="14" name="Picture 13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594F8346-DC84-93D3-7E43-C49480316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761" b="7570"/>
            <a:stretch/>
          </p:blipFill>
          <p:spPr>
            <a:xfrm>
              <a:off x="6757261" y="1864312"/>
              <a:ext cx="4596539" cy="40684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0AB5D5-146C-1C89-76B1-B084AB17CBDF}"/>
                </a:ext>
              </a:extLst>
            </p:cNvPr>
            <p:cNvSpPr txBox="1"/>
            <p:nvPr/>
          </p:nvSpPr>
          <p:spPr>
            <a:xfrm>
              <a:off x="6952282" y="1193347"/>
              <a:ext cx="4379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GFP concentration over time at different dilution intervals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0632C6-C2C7-7F90-B00B-042763A6D16C}"/>
                </a:ext>
              </a:extLst>
            </p:cNvPr>
            <p:cNvSpPr txBox="1"/>
            <p:nvPr/>
          </p:nvSpPr>
          <p:spPr>
            <a:xfrm rot="16200000">
              <a:off x="4352137" y="369846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GFP Concentration (µM)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DE157D-6FC4-57D7-0024-C23BC21E0D3A}"/>
                </a:ext>
              </a:extLst>
            </p:cNvPr>
            <p:cNvSpPr txBox="1"/>
            <p:nvPr/>
          </p:nvSpPr>
          <p:spPr>
            <a:xfrm>
              <a:off x="6952282" y="5815952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8C79C4-617E-95BE-00BB-059DE4E5A05A}"/>
              </a:ext>
            </a:extLst>
          </p:cNvPr>
          <p:cNvGrpSpPr/>
          <p:nvPr/>
        </p:nvGrpSpPr>
        <p:grpSpPr>
          <a:xfrm>
            <a:off x="82993" y="1547290"/>
            <a:ext cx="5823501" cy="4755461"/>
            <a:chOff x="272499" y="1263767"/>
            <a:chExt cx="5823501" cy="4755461"/>
          </a:xfrm>
        </p:grpSpPr>
        <p:pic>
          <p:nvPicPr>
            <p:cNvPr id="5" name="Picture 4" descr="A graph with a line&#10;&#10;AI-generated content may be incorrect.">
              <a:extLst>
                <a:ext uri="{FF2B5EF4-FFF2-40B4-BE49-F238E27FC236}">
                  <a16:creationId xmlns:a16="http://schemas.microsoft.com/office/drawing/2014/main" id="{A76BB792-1DB0-BEE6-EBA5-527379F0A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31" b="5916"/>
            <a:stretch/>
          </p:blipFill>
          <p:spPr>
            <a:xfrm>
              <a:off x="674764" y="1929538"/>
              <a:ext cx="5421236" cy="35505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F969D5-6068-6DD6-B580-047004495238}"/>
                </a:ext>
              </a:extLst>
            </p:cNvPr>
            <p:cNvSpPr txBox="1"/>
            <p:nvPr/>
          </p:nvSpPr>
          <p:spPr>
            <a:xfrm>
              <a:off x="1140609" y="1263767"/>
              <a:ext cx="4647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(</a:t>
              </a:r>
              <a:r>
                <a:rPr lang="el-GR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τ)</a:t>
              </a:r>
              <a:r>
                <a:rPr lang="en-GB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 on the peak GFP concentration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61835F-C1AA-A6A8-C00C-582F828B3E0B}"/>
                </a:ext>
              </a:extLst>
            </p:cNvPr>
            <p:cNvSpPr txBox="1"/>
            <p:nvPr/>
          </p:nvSpPr>
          <p:spPr>
            <a:xfrm rot="16200000">
              <a:off x="-1728205" y="361841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Peak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FA44FB-EE12-D704-7CBF-9A165896D775}"/>
                </a:ext>
              </a:extLst>
            </p:cNvPr>
            <p:cNvSpPr txBox="1"/>
            <p:nvPr/>
          </p:nvSpPr>
          <p:spPr>
            <a:xfrm>
              <a:off x="1311966" y="540122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(minutes)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2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13C98-BBF2-C04A-091A-18A9898F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92A-85DD-A3DC-621A-59190D69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107D1C-9F0A-8457-CA97-EBE7E4017D6B}"/>
              </a:ext>
            </a:extLst>
          </p:cNvPr>
          <p:cNvGrpSpPr/>
          <p:nvPr/>
        </p:nvGrpSpPr>
        <p:grpSpPr>
          <a:xfrm>
            <a:off x="204993" y="1733325"/>
            <a:ext cx="6071016" cy="4264702"/>
            <a:chOff x="6337890" y="1671074"/>
            <a:chExt cx="5322590" cy="33513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0771A6-F21B-0E66-8377-01A1E1102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5593"/>
            <a:stretch/>
          </p:blipFill>
          <p:spPr>
            <a:xfrm>
              <a:off x="6337890" y="1671074"/>
              <a:ext cx="5322590" cy="3351332"/>
            </a:xfrm>
            <a:prstGeom prst="rect">
              <a:avLst/>
            </a:prstGeom>
          </p:spPr>
        </p:pic>
        <p:pic>
          <p:nvPicPr>
            <p:cNvPr id="6" name="Graphic 5" descr="Question Mark with solid fill">
              <a:extLst>
                <a:ext uri="{FF2B5EF4-FFF2-40B4-BE49-F238E27FC236}">
                  <a16:creationId xmlns:a16="http://schemas.microsoft.com/office/drawing/2014/main" id="{543BF409-862F-0C7B-78A5-DA48CB493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42857" y="1884481"/>
              <a:ext cx="407457" cy="407457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76BF23FC-0F16-77A0-867C-B2E234B7D806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steady-state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347B602-60D1-CCD3-D367-DD922040B640}"/>
              </a:ext>
            </a:extLst>
          </p:cNvPr>
          <p:cNvSpPr/>
          <p:nvPr/>
        </p:nvSpPr>
        <p:spPr>
          <a:xfrm flipH="1">
            <a:off x="6493112" y="1545948"/>
            <a:ext cx="5493895" cy="4264701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Minimizing reactor ‘downtime’ and reducing batch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Importance of speed in diagnostic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System robustness</a:t>
            </a:r>
          </a:p>
        </p:txBody>
      </p:sp>
    </p:spTree>
    <p:extLst>
      <p:ext uri="{BB962C8B-B14F-4D97-AF65-F5344CB8AC3E}">
        <p14:creationId xmlns:p14="http://schemas.microsoft.com/office/powerpoint/2010/main" val="24750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A2A5-987E-F8C8-35C6-B89F65EF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6DE-0D0A-A5D6-79AD-32FD7631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36B50-2513-9275-0717-0B0B123BFDE1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time taken to reach steady-state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8AA7C-C899-CF14-ECCC-0FBBCEF47BB8}"/>
              </a:ext>
            </a:extLst>
          </p:cNvPr>
          <p:cNvGrpSpPr/>
          <p:nvPr/>
        </p:nvGrpSpPr>
        <p:grpSpPr>
          <a:xfrm>
            <a:off x="168610" y="1156704"/>
            <a:ext cx="8237124" cy="5452892"/>
            <a:chOff x="168610" y="1156704"/>
            <a:chExt cx="8237124" cy="5452892"/>
          </a:xfrm>
        </p:grpSpPr>
        <p:pic>
          <p:nvPicPr>
            <p:cNvPr id="5" name="Picture 4" descr="A graph of a graph showing a number of objects&#10;&#10;AI-generated content may be incorrect.">
              <a:extLst>
                <a:ext uri="{FF2B5EF4-FFF2-40B4-BE49-F238E27FC236}">
                  <a16:creationId xmlns:a16="http://schemas.microsoft.com/office/drawing/2014/main" id="{E4AFAF85-2713-30D6-B3D1-27E76CBB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70"/>
            <a:stretch/>
          </p:blipFill>
          <p:spPr>
            <a:xfrm>
              <a:off x="168610" y="1462488"/>
              <a:ext cx="8237124" cy="514710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23512-F118-44E4-CD09-FC6B498583FE}"/>
                </a:ext>
              </a:extLst>
            </p:cNvPr>
            <p:cNvSpPr txBox="1"/>
            <p:nvPr/>
          </p:nvSpPr>
          <p:spPr>
            <a:xfrm>
              <a:off x="1655162" y="1156704"/>
              <a:ext cx="5358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dirty="0">
                  <a:latin typeface="Calibri" panose="020F0502020204030204" pitchFamily="34" charset="0"/>
                  <a:cs typeface="Calibri" panose="020F0502020204030204" pitchFamily="34" charset="0"/>
                </a:rPr>
                <a:t>ODE Model With Steady State Detection</a:t>
              </a:r>
              <a:endParaRPr lang="en-US" sz="24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C5608-163E-743A-4D92-4C73AD86992B}"/>
                  </a:ext>
                </a:extLst>
              </p:cNvPr>
              <p:cNvSpPr txBox="1"/>
              <p:nvPr/>
            </p:nvSpPr>
            <p:spPr>
              <a:xfrm>
                <a:off x="8671810" y="2793226"/>
                <a:ext cx="3100334" cy="2049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lim>
                          </m:limLow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sz="2400" i="1" baseline="30000" dirty="0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:endParaRPr lang="en-GB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GB" sz="16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ubject to</a:t>
                </a:r>
                <a:endParaRPr lang="el-GR" sz="24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𝜖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𝜖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=1%</m:t>
                      </m:r>
                    </m:oMath>
                  </m:oMathPara>
                </a14:m>
                <a:endParaRPr lang="en-GB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C5608-163E-743A-4D92-4C73AD86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810" y="2793226"/>
                <a:ext cx="3100334" cy="2049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8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82D20-4FA0-AE6B-40F9-B3A8CFCD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30B-3CC9-1DCC-BAC6-09F74FAA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4DF602-1985-EBCF-0250-3436DC120265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time taken to reach steady-state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507239-79C7-96E4-9B18-DA59E2730A1D}"/>
              </a:ext>
            </a:extLst>
          </p:cNvPr>
          <p:cNvGrpSpPr/>
          <p:nvPr/>
        </p:nvGrpSpPr>
        <p:grpSpPr>
          <a:xfrm>
            <a:off x="0" y="1563919"/>
            <a:ext cx="5600574" cy="4496013"/>
            <a:chOff x="380501" y="1462488"/>
            <a:chExt cx="5600574" cy="4496013"/>
          </a:xfrm>
        </p:grpSpPr>
        <p:pic>
          <p:nvPicPr>
            <p:cNvPr id="12" name="Picture 11" descr="A graph of a graph showing different colored lines&#10;&#10;AI-generated content may be incorrect.">
              <a:extLst>
                <a:ext uri="{FF2B5EF4-FFF2-40B4-BE49-F238E27FC236}">
                  <a16:creationId xmlns:a16="http://schemas.microsoft.com/office/drawing/2014/main" id="{41A2E97E-5583-3091-2FA9-484B50953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888" b="6561"/>
            <a:stretch/>
          </p:blipFill>
          <p:spPr>
            <a:xfrm>
              <a:off x="771993" y="2156501"/>
              <a:ext cx="4941133" cy="320248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E9EC02-0406-B150-0C92-5740421C91CD}"/>
                </a:ext>
              </a:extLst>
            </p:cNvPr>
            <p:cNvSpPr txBox="1"/>
            <p:nvPr/>
          </p:nvSpPr>
          <p:spPr>
            <a:xfrm rot="16200000">
              <a:off x="-1620203" y="355768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mRNA Concentration (µM)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95B63B-E2D4-AB33-7BDB-9AD8E31552AE}"/>
                </a:ext>
              </a:extLst>
            </p:cNvPr>
            <p:cNvSpPr txBox="1"/>
            <p:nvPr/>
          </p:nvSpPr>
          <p:spPr>
            <a:xfrm>
              <a:off x="1163486" y="535898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14FF33B-E673-266C-8D98-1308AC32DAE8}"/>
                    </a:ext>
                  </a:extLst>
                </p:cNvPr>
                <p:cNvSpPr txBox="1"/>
                <p:nvPr/>
              </p:nvSpPr>
              <p:spPr>
                <a:xfrm>
                  <a:off x="572125" y="1462488"/>
                  <a:ext cx="540895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mRNA concentration over time at several energy concentration (</a:t>
                  </a:r>
                  <a14:m>
                    <m:oMath xmlns:m="http://schemas.openxmlformats.org/officeDocument/2006/math">
                      <m:r>
                        <a:rPr lang="en-GB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𝒆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𝟐𝟒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</m:t>
                      </m:r>
                      <m:r>
                        <a:rPr lang="en-GB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𝟎𝟎𝟎</m:t>
                      </m:r>
                    </m:oMath>
                  </a14:m>
                  <a:r>
                    <a:rPr lang="en-US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µM shown in blue)</a:t>
                  </a: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14FF33B-E673-266C-8D98-1308AC32DA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25" y="1462488"/>
                  <a:ext cx="5408950" cy="707886"/>
                </a:xfrm>
                <a:prstGeom prst="rect">
                  <a:avLst/>
                </a:prstGeom>
                <a:blipFill>
                  <a:blip r:embed="rId4"/>
                  <a:stretch>
                    <a:fillRect t="-5263" r="-1168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A3E71A-BF98-2F00-B846-FCF994B660C8}"/>
              </a:ext>
            </a:extLst>
          </p:cNvPr>
          <p:cNvGrpSpPr/>
          <p:nvPr/>
        </p:nvGrpSpPr>
        <p:grpSpPr>
          <a:xfrm>
            <a:off x="6202385" y="1527309"/>
            <a:ext cx="5797993" cy="4452002"/>
            <a:chOff x="5855081" y="1513436"/>
            <a:chExt cx="5797993" cy="4452002"/>
          </a:xfrm>
        </p:grpSpPr>
        <p:pic>
          <p:nvPicPr>
            <p:cNvPr id="7" name="Picture 6" descr="A graph with a line graph&#10;&#10;AI-generated content may be incorrect.">
              <a:extLst>
                <a:ext uri="{FF2B5EF4-FFF2-40B4-BE49-F238E27FC236}">
                  <a16:creationId xmlns:a16="http://schemas.microsoft.com/office/drawing/2014/main" id="{A1CAEC06-83A0-A2C7-3E1A-FDFC02AA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736" b="5761"/>
            <a:stretch/>
          </p:blipFill>
          <p:spPr>
            <a:xfrm>
              <a:off x="6303364" y="2156501"/>
              <a:ext cx="5343371" cy="340882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37A552-A28E-D40F-8048-50C7D825FC8B}"/>
                </a:ext>
              </a:extLst>
            </p:cNvPr>
            <p:cNvSpPr txBox="1"/>
            <p:nvPr/>
          </p:nvSpPr>
          <p:spPr>
            <a:xfrm>
              <a:off x="6244124" y="1513436"/>
              <a:ext cx="5408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time taken to reach steady state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38BB5-5032-331A-3A76-E7EF4B8F40F6}"/>
                </a:ext>
              </a:extLst>
            </p:cNvPr>
            <p:cNvSpPr txBox="1"/>
            <p:nvPr/>
          </p:nvSpPr>
          <p:spPr>
            <a:xfrm rot="16200000">
              <a:off x="3854377" y="356462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Time taken for GFP to reach steady state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389E7-ED69-A227-4C27-0CE4CFB7C5C3}"/>
                </a:ext>
              </a:extLst>
            </p:cNvPr>
            <p:cNvSpPr txBox="1"/>
            <p:nvPr/>
          </p:nvSpPr>
          <p:spPr>
            <a:xfrm>
              <a:off x="6857002" y="5565328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9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2592-56E9-378D-04F5-662F1A22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5B5C-6AE7-2D0B-A5AC-AD8630F4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5F92BC-3BFE-A3BA-5100-2E22D840A88D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time taken to reach steady-state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2EC6F2-8B23-801E-C3F2-B99CB335BA50}"/>
              </a:ext>
            </a:extLst>
          </p:cNvPr>
          <p:cNvGrpSpPr/>
          <p:nvPr/>
        </p:nvGrpSpPr>
        <p:grpSpPr>
          <a:xfrm>
            <a:off x="139909" y="1325563"/>
            <a:ext cx="5581505" cy="4982042"/>
            <a:chOff x="15389" y="1058995"/>
            <a:chExt cx="5936190" cy="5266856"/>
          </a:xfrm>
        </p:grpSpPr>
        <p:pic>
          <p:nvPicPr>
            <p:cNvPr id="5" name="Picture 4" descr="A graph with a line&#10;&#10;AI-generated content may be incorrect.">
              <a:extLst>
                <a:ext uri="{FF2B5EF4-FFF2-40B4-BE49-F238E27FC236}">
                  <a16:creationId xmlns:a16="http://schemas.microsoft.com/office/drawing/2014/main" id="{1406D3D5-9A14-B598-2CAA-981429801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221" b="5635"/>
            <a:stretch/>
          </p:blipFill>
          <p:spPr>
            <a:xfrm>
              <a:off x="459932" y="1890675"/>
              <a:ext cx="5491647" cy="356974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1B5BE6-2AEB-1441-44CF-EA04667E647A}"/>
                </a:ext>
              </a:extLst>
            </p:cNvPr>
            <p:cNvSpPr txBox="1"/>
            <p:nvPr/>
          </p:nvSpPr>
          <p:spPr>
            <a:xfrm rot="16200000">
              <a:off x="-2433373" y="3507757"/>
              <a:ext cx="5266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 to steady state (hours)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B21194-1D27-8CAD-7498-0F7F70CBD687}"/>
                </a:ext>
              </a:extLst>
            </p:cNvPr>
            <p:cNvSpPr txBox="1"/>
            <p:nvPr/>
          </p:nvSpPr>
          <p:spPr>
            <a:xfrm>
              <a:off x="782985" y="546041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C316BE5-CE49-2458-726D-58155B620407}"/>
                </a:ext>
              </a:extLst>
            </p:cNvPr>
            <p:cNvSpPr txBox="1"/>
            <p:nvPr/>
          </p:nvSpPr>
          <p:spPr>
            <a:xfrm>
              <a:off x="501280" y="1270164"/>
              <a:ext cx="5408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the time taken for GFP to reach steady state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2F7299-3752-7EC9-71E7-A8BECC115EA2}"/>
              </a:ext>
            </a:extLst>
          </p:cNvPr>
          <p:cNvGrpSpPr/>
          <p:nvPr/>
        </p:nvGrpSpPr>
        <p:grpSpPr>
          <a:xfrm>
            <a:off x="6595107" y="1270164"/>
            <a:ext cx="5284598" cy="4982042"/>
            <a:chOff x="5980510" y="1058994"/>
            <a:chExt cx="5703070" cy="5266856"/>
          </a:xfrm>
        </p:grpSpPr>
        <p:pic>
          <p:nvPicPr>
            <p:cNvPr id="4" name="Picture 3" descr="A graph with a line&#10;&#10;AI-generated content may be incorrect.">
              <a:extLst>
                <a:ext uri="{FF2B5EF4-FFF2-40B4-BE49-F238E27FC236}">
                  <a16:creationId xmlns:a16="http://schemas.microsoft.com/office/drawing/2014/main" id="{E2806B35-39C2-F918-42F2-FD55071E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336" b="6567"/>
            <a:stretch/>
          </p:blipFill>
          <p:spPr>
            <a:xfrm>
              <a:off x="6274631" y="2068641"/>
              <a:ext cx="5408949" cy="348543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9C0AFA-5F02-BD8C-FE8F-5A73380B412B}"/>
                </a:ext>
              </a:extLst>
            </p:cNvPr>
            <p:cNvSpPr txBox="1"/>
            <p:nvPr/>
          </p:nvSpPr>
          <p:spPr>
            <a:xfrm>
              <a:off x="6065258" y="1325563"/>
              <a:ext cx="5408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on the time taken for GFP to reach steady state</a:t>
              </a:r>
              <a:endParaRPr lang="en-US" sz="20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B939A-B430-1BD0-C35F-EDEF3CAE37E1}"/>
                </a:ext>
              </a:extLst>
            </p:cNvPr>
            <p:cNvSpPr txBox="1"/>
            <p:nvPr/>
          </p:nvSpPr>
          <p:spPr>
            <a:xfrm rot="16200000">
              <a:off x="3531748" y="3507756"/>
              <a:ext cx="52668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 to steady state (hours)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AF9F7A-3FD9-5E35-52F3-8DFEE78847D1}"/>
                </a:ext>
              </a:extLst>
            </p:cNvPr>
            <p:cNvSpPr txBox="1"/>
            <p:nvPr/>
          </p:nvSpPr>
          <p:spPr>
            <a:xfrm>
              <a:off x="6952282" y="548683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3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AA32-D048-E225-CA9A-2932495AE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2E-6BF0-E198-A91E-BAC45BF7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18F17-84A7-CF7D-BDEB-59CD2AD93520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results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487414-7B42-B95C-308F-60A621AD9825}"/>
              </a:ext>
            </a:extLst>
          </p:cNvPr>
          <p:cNvGrpSpPr/>
          <p:nvPr/>
        </p:nvGrpSpPr>
        <p:grpSpPr>
          <a:xfrm>
            <a:off x="174889" y="1462488"/>
            <a:ext cx="11444986" cy="4652551"/>
            <a:chOff x="174889" y="1462488"/>
            <a:chExt cx="11444986" cy="465255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B7F20C1-362A-72B3-67B3-8B4F46594C9E}"/>
                </a:ext>
              </a:extLst>
            </p:cNvPr>
            <p:cNvSpPr/>
            <p:nvPr/>
          </p:nvSpPr>
          <p:spPr>
            <a:xfrm>
              <a:off x="2538964" y="1462488"/>
              <a:ext cx="1988691" cy="7410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Total GFP Produced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676FEF-1DE3-97E2-2609-D78E394DCD88}"/>
                </a:ext>
              </a:extLst>
            </p:cNvPr>
            <p:cNvSpPr/>
            <p:nvPr/>
          </p:nvSpPr>
          <p:spPr>
            <a:xfrm>
              <a:off x="4903038" y="1462488"/>
              <a:ext cx="1988691" cy="7410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Peak GFP Concentration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0568E9-DDFE-20B1-E566-85FEB98082FB}"/>
                </a:ext>
              </a:extLst>
            </p:cNvPr>
            <p:cNvSpPr/>
            <p:nvPr/>
          </p:nvSpPr>
          <p:spPr>
            <a:xfrm>
              <a:off x="7267111" y="1462488"/>
              <a:ext cx="1988691" cy="7410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Time to Steady State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8CFC2D-0477-230A-0A88-E4F36C9AD922}"/>
                </a:ext>
              </a:extLst>
            </p:cNvPr>
            <p:cNvSpPr/>
            <p:nvPr/>
          </p:nvSpPr>
          <p:spPr>
            <a:xfrm>
              <a:off x="9631184" y="1462488"/>
              <a:ext cx="1988691" cy="7410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GFP at Steady State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39474C-CAEB-5B99-9DAA-83753A63FA17}"/>
                </a:ext>
              </a:extLst>
            </p:cNvPr>
            <p:cNvSpPr/>
            <p:nvPr/>
          </p:nvSpPr>
          <p:spPr>
            <a:xfrm>
              <a:off x="2538963" y="2787867"/>
              <a:ext cx="1988691" cy="741066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125µM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EC4C2A2-A1F0-B678-D865-2F2DB7B9A0BC}"/>
                </a:ext>
              </a:extLst>
            </p:cNvPr>
            <p:cNvSpPr/>
            <p:nvPr/>
          </p:nvSpPr>
          <p:spPr>
            <a:xfrm>
              <a:off x="4903037" y="2787867"/>
              <a:ext cx="1988691" cy="741066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17.7µM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6E24B-EC74-ECE7-FFBA-C49C6D5A7105}"/>
                </a:ext>
              </a:extLst>
            </p:cNvPr>
            <p:cNvSpPr/>
            <p:nvPr/>
          </p:nvSpPr>
          <p:spPr>
            <a:xfrm>
              <a:off x="7267110" y="2787867"/>
              <a:ext cx="1988691" cy="741066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5.33 </a:t>
              </a:r>
              <a:r>
                <a:rPr lang="en-US" b="1" dirty="0" err="1">
                  <a:solidFill>
                    <a:sysClr val="windowText" lastClr="000000"/>
                  </a:solidFill>
                </a:rPr>
                <a:t>hrs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C163E1F-E389-60E6-788A-2791567150E0}"/>
                </a:ext>
              </a:extLst>
            </p:cNvPr>
            <p:cNvSpPr/>
            <p:nvPr/>
          </p:nvSpPr>
          <p:spPr>
            <a:xfrm>
              <a:off x="9631183" y="2787867"/>
              <a:ext cx="1988691" cy="741066"/>
            </a:xfrm>
            <a:prstGeom prst="rect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17.5µM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CB67D16-2FF4-7854-2174-85B606BE4BA7}"/>
                </a:ext>
              </a:extLst>
            </p:cNvPr>
            <p:cNvSpPr/>
            <p:nvPr/>
          </p:nvSpPr>
          <p:spPr>
            <a:xfrm>
              <a:off x="2538964" y="4428040"/>
              <a:ext cx="1988691" cy="74106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442µM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BD4565-9C8F-E7DC-C32E-FF5729A964AD}"/>
                </a:ext>
              </a:extLst>
            </p:cNvPr>
            <p:cNvSpPr/>
            <p:nvPr/>
          </p:nvSpPr>
          <p:spPr>
            <a:xfrm>
              <a:off x="4903038" y="4428040"/>
              <a:ext cx="1988691" cy="74106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54.8µM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BBB351-573F-9018-AAFC-2C2965A332B5}"/>
                </a:ext>
              </a:extLst>
            </p:cNvPr>
            <p:cNvSpPr/>
            <p:nvPr/>
          </p:nvSpPr>
          <p:spPr>
            <a:xfrm>
              <a:off x="7267111" y="4428040"/>
              <a:ext cx="1988691" cy="74106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0.335 </a:t>
              </a:r>
              <a:r>
                <a:rPr lang="en-US" b="1" dirty="0" err="1">
                  <a:solidFill>
                    <a:sysClr val="windowText" lastClr="000000"/>
                  </a:solidFill>
                </a:rPr>
                <a:t>hrs</a:t>
              </a:r>
              <a:endParaRPr lang="en-US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4D4C950-DD90-F572-811D-4CC96EABD26A}"/>
                </a:ext>
              </a:extLst>
            </p:cNvPr>
            <p:cNvSpPr/>
            <p:nvPr/>
          </p:nvSpPr>
          <p:spPr>
            <a:xfrm>
              <a:off x="9631184" y="4428040"/>
              <a:ext cx="1988691" cy="74106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46.4µM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45C5208-37DC-6BF3-1116-77D89FB8F45E}"/>
                </a:ext>
              </a:extLst>
            </p:cNvPr>
            <p:cNvSpPr/>
            <p:nvPr/>
          </p:nvSpPr>
          <p:spPr>
            <a:xfrm>
              <a:off x="174889" y="2787867"/>
              <a:ext cx="1988691" cy="7410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Original Chemostat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A10218-C843-557A-8B08-837BD7FCBAE0}"/>
                </a:ext>
              </a:extLst>
            </p:cNvPr>
            <p:cNvSpPr/>
            <p:nvPr/>
          </p:nvSpPr>
          <p:spPr>
            <a:xfrm>
              <a:off x="174890" y="4445505"/>
              <a:ext cx="1988691" cy="7410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Optimized results</a:t>
              </a:r>
            </a:p>
          </p:txBody>
        </p:sp>
        <p:sp>
          <p:nvSpPr>
            <p:cNvPr id="33" name="Down Arrow 32">
              <a:extLst>
                <a:ext uri="{FF2B5EF4-FFF2-40B4-BE49-F238E27FC236}">
                  <a16:creationId xmlns:a16="http://schemas.microsoft.com/office/drawing/2014/main" id="{C2FA3690-5AC0-2185-345F-084F1D465DEB}"/>
                </a:ext>
              </a:extLst>
            </p:cNvPr>
            <p:cNvSpPr/>
            <p:nvPr/>
          </p:nvSpPr>
          <p:spPr>
            <a:xfrm>
              <a:off x="3349304" y="3567033"/>
              <a:ext cx="368008" cy="82290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9C03DBFE-BC69-3AB2-AA26-E8A762EFB33A}"/>
                </a:ext>
              </a:extLst>
            </p:cNvPr>
            <p:cNvSpPr/>
            <p:nvPr/>
          </p:nvSpPr>
          <p:spPr>
            <a:xfrm>
              <a:off x="5713378" y="3567033"/>
              <a:ext cx="368008" cy="82290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Down Arrow 34">
              <a:extLst>
                <a:ext uri="{FF2B5EF4-FFF2-40B4-BE49-F238E27FC236}">
                  <a16:creationId xmlns:a16="http://schemas.microsoft.com/office/drawing/2014/main" id="{3CD74C7B-23B9-0C1E-D5C8-A7C1275C6BAE}"/>
                </a:ext>
              </a:extLst>
            </p:cNvPr>
            <p:cNvSpPr/>
            <p:nvPr/>
          </p:nvSpPr>
          <p:spPr>
            <a:xfrm>
              <a:off x="8077451" y="3567033"/>
              <a:ext cx="368008" cy="82290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Down Arrow 35">
              <a:extLst>
                <a:ext uri="{FF2B5EF4-FFF2-40B4-BE49-F238E27FC236}">
                  <a16:creationId xmlns:a16="http://schemas.microsoft.com/office/drawing/2014/main" id="{E3FB6D01-2253-6C1E-AF01-2945E22770B0}"/>
                </a:ext>
              </a:extLst>
            </p:cNvPr>
            <p:cNvSpPr/>
            <p:nvPr/>
          </p:nvSpPr>
          <p:spPr>
            <a:xfrm>
              <a:off x="10441524" y="3567033"/>
              <a:ext cx="368008" cy="822906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14E2A4-3C8B-9594-CC89-134377C590CF}"/>
                </a:ext>
              </a:extLst>
            </p:cNvPr>
            <p:cNvSpPr txBox="1"/>
            <p:nvPr/>
          </p:nvSpPr>
          <p:spPr>
            <a:xfrm>
              <a:off x="2885606" y="5468708"/>
              <a:ext cx="1304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354% increase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8E1419B-2540-F98C-3302-89C4E4B03BE9}"/>
                </a:ext>
              </a:extLst>
            </p:cNvPr>
            <p:cNvSpPr txBox="1"/>
            <p:nvPr/>
          </p:nvSpPr>
          <p:spPr>
            <a:xfrm>
              <a:off x="5245310" y="5468708"/>
              <a:ext cx="1304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310% increase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991D252-C967-9E5D-D7E9-54FE97AB5A64}"/>
                </a:ext>
              </a:extLst>
            </p:cNvPr>
            <p:cNvSpPr txBox="1"/>
            <p:nvPr/>
          </p:nvSpPr>
          <p:spPr>
            <a:xfrm>
              <a:off x="7609383" y="5468708"/>
              <a:ext cx="1304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1524% decrease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B9356A6-B0C7-F268-139D-FC6CC69809DF}"/>
                </a:ext>
              </a:extLst>
            </p:cNvPr>
            <p:cNvSpPr txBox="1"/>
            <p:nvPr/>
          </p:nvSpPr>
          <p:spPr>
            <a:xfrm>
              <a:off x="9973456" y="5421882"/>
              <a:ext cx="1304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265% increase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69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D196-3C34-B17B-8509-5B70E5A4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spension Bridge · Free Stock Photo">
            <a:extLst>
              <a:ext uri="{FF2B5EF4-FFF2-40B4-BE49-F238E27FC236}">
                <a16:creationId xmlns:a16="http://schemas.microsoft.com/office/drawing/2014/main" id="{08554C99-21BF-69E6-B59F-C12B11C61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12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6CC0F-113C-A3EA-B77A-664756B46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67550"/>
            <a:ext cx="10909640" cy="1242344"/>
          </a:xfrm>
        </p:spPr>
        <p:txBody>
          <a:bodyPr anchor="b">
            <a:normAutofit fontScale="90000"/>
          </a:bodyPr>
          <a:lstStyle/>
          <a:p>
            <a:r>
              <a:rPr lang="en-GB" sz="4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</a:t>
            </a:r>
            <a:r>
              <a:rPr lang="en-GB" sz="4400" b="1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ebrating</a:t>
            </a:r>
            <a:r>
              <a:rPr lang="en-GB" sz="4400" b="1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Efficiency: Optimization Algorithms Meet Biological Systems</a:t>
            </a:r>
            <a:endParaRPr lang="en-US" sz="4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3D3B2-830C-F0DB-9382-3D8A280C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09894"/>
            <a:ext cx="10909643" cy="1242344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Malachy McEvoy | s2277725@ed.ac.uk</a:t>
            </a:r>
          </a:p>
          <a:p>
            <a:r>
              <a:rPr lang="en-US" dirty="0"/>
              <a:t>Supervision by Dr. Andrea Weisse and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41483847-BA9E-52C8-300E-6ACB1916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044" b="21221"/>
          <a:stretch/>
        </p:blipFill>
        <p:spPr>
          <a:xfrm>
            <a:off x="3012797" y="2406121"/>
            <a:ext cx="6161807" cy="1555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DCA1A6-3354-DAF8-5FB0-6330723E8CE7}"/>
              </a:ext>
            </a:extLst>
          </p:cNvPr>
          <p:cNvSpPr txBox="1">
            <a:spLocks/>
          </p:cNvSpPr>
          <p:nvPr/>
        </p:nvSpPr>
        <p:spPr>
          <a:xfrm>
            <a:off x="638884" y="829214"/>
            <a:ext cx="10909640" cy="1242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listening!</a:t>
            </a:r>
            <a:endParaRPr lang="en-US" sz="7200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89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123F-5D33-15C8-985C-A0376A8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61" y="165520"/>
            <a:ext cx="10515600" cy="95076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pursuit of cell-free protein synthesis (CFPS)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DB7CA2-03DA-E6EF-683C-7D8B192A64F6}"/>
              </a:ext>
            </a:extLst>
          </p:cNvPr>
          <p:cNvSpPr/>
          <p:nvPr/>
        </p:nvSpPr>
        <p:spPr>
          <a:xfrm>
            <a:off x="387927" y="1336703"/>
            <a:ext cx="5660614" cy="492986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Biochemical reactions independent of living cells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in vitro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transcription and translation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No need for cell viability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Modular part insulation</a:t>
            </a:r>
            <a:endParaRPr lang="el-G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Artificial cells' valuable niche in medicine - Advanced Science News">
            <a:extLst>
              <a:ext uri="{FF2B5EF4-FFF2-40B4-BE49-F238E27FC236}">
                <a16:creationId xmlns:a16="http://schemas.microsoft.com/office/drawing/2014/main" id="{F8B8F1A8-0924-2AFB-BFFE-A5C26233E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8148" b="8263"/>
          <a:stretch/>
        </p:blipFill>
        <p:spPr bwMode="auto">
          <a:xfrm>
            <a:off x="6498814" y="1336703"/>
            <a:ext cx="5305259" cy="49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88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CA97-8943-E6D9-2068-7671AD339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29D-5C14-17C5-2D52-FD638EC2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81"/>
            <a:ext cx="10515600" cy="89065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simple cell-free system</a:t>
            </a:r>
          </a:p>
        </p:txBody>
      </p:sp>
      <p:pic>
        <p:nvPicPr>
          <p:cNvPr id="3" name="Picture 2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6DE59E8D-8353-855C-6EC0-7262CCEB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10113717" cy="497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4327C-5D48-F1AF-5DE5-116877B5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142" y="2404397"/>
            <a:ext cx="3556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BD8E9-2B7A-06D5-9C1E-E90F70F7E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71" y="4156997"/>
            <a:ext cx="3556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49693-7390-BD68-DF3B-E4AA7D89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03" y="4102919"/>
            <a:ext cx="3556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84E55-B472-8E56-4FAB-CD7747A6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48" y="4550287"/>
            <a:ext cx="3556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6ECB-2A19-8F22-8B7C-5124C15D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06" y="3314206"/>
            <a:ext cx="355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A2302-8100-9331-FA2E-6C083DAE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00" y="3453906"/>
            <a:ext cx="3556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B3CD5-AC7D-E7A6-9C94-F86F1349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48" y="4150870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855-E045-BCED-DE62-3AE3D6D3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DC7AE6EF-1918-C2BB-FF16-34C54BB2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5"/>
          <a:stretch/>
        </p:blipFill>
        <p:spPr>
          <a:xfrm>
            <a:off x="1771103" y="805912"/>
            <a:ext cx="8649789" cy="5749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A3ED9-A595-881D-B6A7-5EF20DF0E4C8}"/>
              </a:ext>
            </a:extLst>
          </p:cNvPr>
          <p:cNvSpPr txBox="1"/>
          <p:nvPr/>
        </p:nvSpPr>
        <p:spPr>
          <a:xfrm>
            <a:off x="2845658" y="500448"/>
            <a:ext cx="7086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GFP production by chemostat</a:t>
            </a:r>
          </a:p>
        </p:txBody>
      </p:sp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2FEE568E-FE6A-6D79-32A4-206385D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102" y="500448"/>
            <a:ext cx="8649789" cy="60548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9C9DDD-DEB7-D4C4-CBFA-B9D413F1B6D2}"/>
              </a:ext>
            </a:extLst>
          </p:cNvPr>
          <p:cNvGrpSpPr/>
          <p:nvPr/>
        </p:nvGrpSpPr>
        <p:grpSpPr>
          <a:xfrm>
            <a:off x="3526548" y="4019863"/>
            <a:ext cx="5938580" cy="1495315"/>
            <a:chOff x="4720347" y="5224927"/>
            <a:chExt cx="5938580" cy="1495315"/>
          </a:xfrm>
        </p:grpSpPr>
        <p:pic>
          <p:nvPicPr>
            <p:cNvPr id="10" name="Picture 9" descr="A green smoke cloud with a light on it&#10;&#10;AI-generated content may be incorrect.">
              <a:extLst>
                <a:ext uri="{FF2B5EF4-FFF2-40B4-BE49-F238E27FC236}">
                  <a16:creationId xmlns:a16="http://schemas.microsoft.com/office/drawing/2014/main" id="{9B52CA9F-2F9F-A9C3-B2DC-3D4503F7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347" y="5224927"/>
              <a:ext cx="1376874" cy="14953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/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m:rPr>
                            <m:aln/>
                          </m:rPr>
                          <a:rPr lang="en-GB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𝑡𝑙</m:t>
                            </m:r>
                          </m:sub>
                        </m:s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sz="240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blipFill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93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2747-59F5-D17A-D781-081AE90B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902-4847-A791-50C7-7E74B194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56"/>
            <a:ext cx="10515600" cy="87877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where engineering meets biology</a:t>
            </a:r>
          </a:p>
        </p:txBody>
      </p:sp>
      <p:pic>
        <p:nvPicPr>
          <p:cNvPr id="3" name="Picture 2" descr="Suspension Bridge · Free Stock Photo">
            <a:extLst>
              <a:ext uri="{FF2B5EF4-FFF2-40B4-BE49-F238E27FC236}">
                <a16:creationId xmlns:a16="http://schemas.microsoft.com/office/drawing/2014/main" id="{CEC8D936-A0BE-1A54-D82B-386B50A3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1444191"/>
            <a:ext cx="7292411" cy="486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6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6130-D014-8A37-0D5C-6E65E11A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515B-D979-CE83-5073-1320602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76669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cell-free protein synthesis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05E4CB-6F53-154F-EC9E-6DF1F576D61F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1E4531-A2BF-BFA4-A7F7-F1CFF6EBAD8A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795FB-4300-04A3-2753-2CF57179922E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032769-275F-2B03-479F-6405D83A1F95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54CBF39-8BBB-4965-FA7B-EEF9E1A7642F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2EDAA1-1729-29D4-A33D-C00490994A1C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3C1A1C6-7960-7FA4-2706-65D96E3A5DEC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EDF71D-C553-A301-C9B8-6D98FD7CC2D5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F0A206-6593-690D-9926-0FBBB536727B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8DAB0-BE6E-19EF-66CF-DCA811CFDF46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7056EEF-4204-0212-CE31-EF860B25CEA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4125631" y="1043235"/>
            <a:ext cx="3940737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B99DA-F892-FDC6-AB37-EDA9388C39E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163930" y="1043237"/>
            <a:ext cx="3940737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26D695-A46C-9876-468D-3ED33BE3D6E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7332" y="1043235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A9C3641-415A-B94A-B0BD-ED46433492B5}"/>
              </a:ext>
            </a:extLst>
          </p:cNvPr>
          <p:cNvSpPr txBox="1">
            <a:spLocks/>
          </p:cNvSpPr>
          <p:nvPr/>
        </p:nvSpPr>
        <p:spPr>
          <a:xfrm>
            <a:off x="5071472" y="4006301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changing: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355487-12A0-0983-80C4-146596CC9F61}"/>
              </a:ext>
            </a:extLst>
          </p:cNvPr>
          <p:cNvGrpSpPr/>
          <p:nvPr/>
        </p:nvGrpSpPr>
        <p:grpSpPr>
          <a:xfrm>
            <a:off x="3017620" y="4549889"/>
            <a:ext cx="2053852" cy="1933190"/>
            <a:chOff x="3159739" y="4485562"/>
            <a:chExt cx="1911578" cy="189091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337229-607C-2ECE-8EEE-06E54A8D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59739" y="4485562"/>
              <a:ext cx="1911578" cy="1890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/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blipFill>
                  <a:blip r:embed="rId20"/>
                  <a:stretch>
                    <a:fillRect l="-3571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EB3FEC-CE60-1A50-CD3C-C3961F3D9DF8}"/>
              </a:ext>
            </a:extLst>
          </p:cNvPr>
          <p:cNvGrpSpPr/>
          <p:nvPr/>
        </p:nvGrpSpPr>
        <p:grpSpPr>
          <a:xfrm>
            <a:off x="5271485" y="4613093"/>
            <a:ext cx="1849045" cy="1806781"/>
            <a:chOff x="7215215" y="4503739"/>
            <a:chExt cx="1849045" cy="1806781"/>
          </a:xfrm>
        </p:grpSpPr>
        <p:pic>
          <p:nvPicPr>
            <p:cNvPr id="39" name="Picture 38" descr="A red circle in a white square&#10;&#10;AI-generated content may be incorrect.">
              <a:extLst>
                <a:ext uri="{FF2B5EF4-FFF2-40B4-BE49-F238E27FC236}">
                  <a16:creationId xmlns:a16="http://schemas.microsoft.com/office/drawing/2014/main" id="{F8F3AC78-0E9D-74F0-C1B9-CDB1E98CB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15215" y="4503739"/>
              <a:ext cx="1849045" cy="18067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/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3FDA3E-0A2E-3112-2F21-00248FDE9B71}"/>
              </a:ext>
            </a:extLst>
          </p:cNvPr>
          <p:cNvGrpSpPr/>
          <p:nvPr/>
        </p:nvGrpSpPr>
        <p:grpSpPr>
          <a:xfrm>
            <a:off x="7692995" y="4661129"/>
            <a:ext cx="1649548" cy="1706824"/>
            <a:chOff x="7888264" y="4591050"/>
            <a:chExt cx="1972210" cy="21082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41C385F-6817-D4B5-24B6-FE051BCF2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7888264" y="4591050"/>
              <a:ext cx="1972210" cy="2108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BB042D-51EE-C04E-B49C-92CC741AFF2E}"/>
                    </a:ext>
                  </a:extLst>
                </p:cNvPr>
                <p:cNvSpPr txBox="1"/>
                <p:nvPr/>
              </p:nvSpPr>
              <p:spPr>
                <a:xfrm>
                  <a:off x="8141668" y="5325985"/>
                  <a:ext cx="644769" cy="7222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BB042D-51EE-C04E-B49C-92CC741AF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668" y="5325985"/>
                  <a:ext cx="644769" cy="72229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8396FCC-7BC2-2239-49B6-FDBB5E6D0A21}"/>
              </a:ext>
            </a:extLst>
          </p:cNvPr>
          <p:cNvSpPr txBox="1">
            <a:spLocks/>
          </p:cNvSpPr>
          <p:nvPr/>
        </p:nvSpPr>
        <p:spPr>
          <a:xfrm rot="1431603">
            <a:off x="9526781" y="4389335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Dilution interval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5242E97-AA24-8E5E-2BE7-8CC347147E89}"/>
              </a:ext>
            </a:extLst>
          </p:cNvPr>
          <p:cNvCxnSpPr>
            <a:stCxn id="47" idx="2"/>
            <a:endCxn id="41" idx="3"/>
          </p:cNvCxnSpPr>
          <p:nvPr/>
        </p:nvCxnSpPr>
        <p:spPr>
          <a:xfrm rot="5400000">
            <a:off x="9621353" y="4645269"/>
            <a:ext cx="604847" cy="113369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EEBD04B-340A-BE44-DC61-3A5196557822}"/>
              </a:ext>
            </a:extLst>
          </p:cNvPr>
          <p:cNvSpPr txBox="1">
            <a:spLocks/>
          </p:cNvSpPr>
          <p:nvPr/>
        </p:nvSpPr>
        <p:spPr>
          <a:xfrm rot="20608740">
            <a:off x="975013" y="4559832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A2403D-3F93-402F-9417-51A0F12C197E}"/>
              </a:ext>
            </a:extLst>
          </p:cNvPr>
          <p:cNvCxnSpPr>
            <a:cxnSpLocks/>
            <a:stCxn id="3" idx="2"/>
            <a:endCxn id="37" idx="1"/>
          </p:cNvCxnSpPr>
          <p:nvPr/>
        </p:nvCxnSpPr>
        <p:spPr>
          <a:xfrm rot="16200000" flipH="1">
            <a:off x="2359711" y="4858574"/>
            <a:ext cx="424285" cy="89153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D820179-7F88-8826-D00F-DAF4B5EF165A}"/>
              </a:ext>
            </a:extLst>
          </p:cNvPr>
          <p:cNvSpPr txBox="1">
            <a:spLocks/>
          </p:cNvSpPr>
          <p:nvPr/>
        </p:nvSpPr>
        <p:spPr>
          <a:xfrm rot="20608740">
            <a:off x="6058504" y="6300211"/>
            <a:ext cx="2147570" cy="543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i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8A3E52C-812B-33B6-5773-A703FDA55F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30044" y="5683105"/>
            <a:ext cx="846500" cy="46297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3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7" grpId="0" animBg="1"/>
      <p:bldP spid="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F17D-8028-402D-C365-35465C5D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D49F-1DC1-B98A-5B2D-9164B89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27"/>
            <a:ext cx="10515600" cy="89805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DCF46-F2B3-6CA5-7C5C-8F6F34272896}"/>
              </a:ext>
            </a:extLst>
          </p:cNvPr>
          <p:cNvSpPr txBox="1"/>
          <p:nvPr/>
        </p:nvSpPr>
        <p:spPr>
          <a:xfrm>
            <a:off x="190005" y="3429000"/>
            <a:ext cx="5794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Gradient-based algorithms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information about the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derivatives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of the objective function to move to the next iterations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Examples: gradient descent, Newton’s method, L-BFGS, interior point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13433345"/>
                  </p:ext>
                </p:extLst>
              </p:nvPr>
            </p:nvGraphicFramePr>
            <p:xfrm>
              <a:off x="190005" y="1264812"/>
              <a:ext cx="11744696" cy="158905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13433345"/>
                  </p:ext>
                </p:extLst>
              </p:nvPr>
            </p:nvGraphicFramePr>
            <p:xfrm>
              <a:off x="190005" y="1264812"/>
              <a:ext cx="11744696" cy="158905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C55AB0-6B77-57F9-345E-357E75879E2B}"/>
              </a:ext>
            </a:extLst>
          </p:cNvPr>
          <p:cNvSpPr txBox="1"/>
          <p:nvPr/>
        </p:nvSpPr>
        <p:spPr>
          <a:xfrm>
            <a:off x="6207072" y="3429000"/>
            <a:ext cx="59059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Evolutionary algorithms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Inspired by Darwinian evolutionary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Iteratively evolve a population of candidate solutions over several generations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mutations, migrations and crossovers between solutions to converge on optimum values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7926F5-173C-74D6-8A3F-D007C0552C27}"/>
              </a:ext>
            </a:extLst>
          </p:cNvPr>
          <p:cNvSpPr txBox="1">
            <a:spLocks/>
          </p:cNvSpPr>
          <p:nvPr/>
        </p:nvSpPr>
        <p:spPr>
          <a:xfrm>
            <a:off x="838200" y="250322"/>
            <a:ext cx="10515600" cy="684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comparing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01E75-E97D-AC1B-8ABF-E6ED6339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40976"/>
            <a:ext cx="6032664" cy="4021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7A605-F6CF-D8BD-F615-5E5D3274738C}"/>
              </a:ext>
            </a:extLst>
          </p:cNvPr>
          <p:cNvSpPr txBox="1"/>
          <p:nvPr/>
        </p:nvSpPr>
        <p:spPr>
          <a:xfrm>
            <a:off x="1226277" y="5618966"/>
            <a:ext cx="35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Each iteration moves in opposite direction to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48954-7E1D-A54D-28C4-DCA50BEC3614}"/>
              </a:ext>
            </a:extLst>
          </p:cNvPr>
          <p:cNvSpPr txBox="1"/>
          <p:nvPr/>
        </p:nvSpPr>
        <p:spPr>
          <a:xfrm>
            <a:off x="7251190" y="5480466"/>
            <a:ext cx="359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Constructs a model function at each solution to guide distance and direction to next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D1970-F78E-91EA-23EF-6E2B6299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12" y="1177209"/>
            <a:ext cx="5923965" cy="3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8A01-0A0A-E344-2EA0-9005F825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4AB0-B6C6-4C00-CFCB-448C3CFD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maximizing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loud 15">
            <a:extLst>
              <a:ext uri="{FF2B5EF4-FFF2-40B4-BE49-F238E27FC236}">
                <a16:creationId xmlns:a16="http://schemas.microsoft.com/office/drawing/2014/main" id="{3F3CA136-0EB4-88D7-C980-611A873B0D7B}"/>
              </a:ext>
            </a:extLst>
          </p:cNvPr>
          <p:cNvSpPr/>
          <p:nvPr/>
        </p:nvSpPr>
        <p:spPr>
          <a:xfrm>
            <a:off x="7071813" y="1686732"/>
            <a:ext cx="5090482" cy="4012760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Improve bioreactor configuration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Maximum resource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High-yield sustained protein synthesis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Bulk chemicals, therapeutic proteins etc.</a:t>
            </a:r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D1B389-9299-3C09-BD2A-C76AE8B82A60}"/>
              </a:ext>
            </a:extLst>
          </p:cNvPr>
          <p:cNvGrpSpPr/>
          <p:nvPr/>
        </p:nvGrpSpPr>
        <p:grpSpPr>
          <a:xfrm>
            <a:off x="362824" y="1933731"/>
            <a:ext cx="6363440" cy="4239778"/>
            <a:chOff x="696038" y="1250921"/>
            <a:chExt cx="4944905" cy="31164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9E194-B825-927A-AADB-A6A8869B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5505"/>
            <a:stretch/>
          </p:blipFill>
          <p:spPr>
            <a:xfrm>
              <a:off x="696038" y="1250921"/>
              <a:ext cx="4944905" cy="311641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/>
                <p:nvPr/>
              </p:nvSpPr>
              <p:spPr>
                <a:xfrm>
                  <a:off x="1429034" y="2280833"/>
                  <a:ext cx="3270053" cy="8874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l-GR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l-GR" sz="2400" b="0" i="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oMath>
                    </m:oMathPara>
                  </a14:m>
                  <a:endParaRPr lang="en-GB" b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just"/>
                  <a:endParaRPr lang="en-US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034" y="2280833"/>
                  <a:ext cx="3270053" cy="887477"/>
                </a:xfrm>
                <a:prstGeom prst="rect">
                  <a:avLst/>
                </a:prstGeom>
                <a:blipFill>
                  <a:blip r:embed="rId17"/>
                  <a:stretch>
                    <a:fillRect t="-122917" b="-15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4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1327</Words>
  <Application>Microsoft Macintosh PowerPoint</Application>
  <PresentationFormat>Widescreen</PresentationFormat>
  <Paragraphs>251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Google Sans</vt:lpstr>
      <vt:lpstr>Office Theme</vt:lpstr>
      <vt:lpstr>Cell-ebrating Efficiency: Optimization Algorithms Meet Biological Systems</vt:lpstr>
      <vt:lpstr>The pursuit of cell-free protein synthesis (CFPS)</vt:lpstr>
      <vt:lpstr>A simple cell-free system</vt:lpstr>
      <vt:lpstr>PowerPoint Presentation</vt:lpstr>
      <vt:lpstr>Optimization: where engineering meets biology</vt:lpstr>
      <vt:lpstr>Optimizing cell-free protein synthesis</vt:lpstr>
      <vt:lpstr>Optimization algorithms</vt:lpstr>
      <vt:lpstr>PowerPoint Presentation</vt:lpstr>
      <vt:lpstr>Cell-free optimization: maximizing total yield</vt:lpstr>
      <vt:lpstr>Optimizing DNA and energy for maximum total yield</vt:lpstr>
      <vt:lpstr>Optimizing dilution interval for maximum total yield</vt:lpstr>
      <vt:lpstr>PowerPoint Presentation</vt:lpstr>
      <vt:lpstr>PowerPoint Presentation</vt:lpstr>
      <vt:lpstr>Optimizing a cell-free system</vt:lpstr>
      <vt:lpstr>Optimizing a cell-free system</vt:lpstr>
      <vt:lpstr>Optimizing a cell-free system</vt:lpstr>
      <vt:lpstr>Optimizing a cell-free system</vt:lpstr>
      <vt:lpstr>Optimizing a cell-free system</vt:lpstr>
      <vt:lpstr>Cell-ebrating Efficiency: Optimization Algorithms Meet Biological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Malachy McEvoy</dc:creator>
  <cp:lastModifiedBy>Malachy McEvoy</cp:lastModifiedBy>
  <cp:revision>9</cp:revision>
  <dcterms:created xsi:type="dcterms:W3CDTF">2025-04-21T09:09:23Z</dcterms:created>
  <dcterms:modified xsi:type="dcterms:W3CDTF">2025-04-29T11:26:10Z</dcterms:modified>
</cp:coreProperties>
</file>